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pn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2.jpg" ContentType="image/jpeg"/>
  <Override PartName="/ppt/media/image3.jpg" ContentType="image/jpeg"/>
  <Override PartName="/ppt/notesSlides/notesSlide1.xml" ContentType="application/vnd.openxmlformats-officedocument.presentationml.notesSlide+xml"/>
  <Override PartName="/ppt/media/image10.jpg" ContentType="image/jpeg"/>
  <Override PartName="/ppt/media/image11.jp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6"/>
  </p:notesMasterIdLst>
  <p:sldIdLst>
    <p:sldId id="256" r:id="rId2"/>
    <p:sldId id="257" r:id="rId3"/>
    <p:sldId id="327" r:id="rId4"/>
    <p:sldId id="259" r:id="rId5"/>
    <p:sldId id="260" r:id="rId6"/>
    <p:sldId id="264" r:id="rId7"/>
    <p:sldId id="261" r:id="rId8"/>
    <p:sldId id="263" r:id="rId9"/>
    <p:sldId id="262" r:id="rId10"/>
    <p:sldId id="334" r:id="rId11"/>
    <p:sldId id="267" r:id="rId12"/>
    <p:sldId id="276" r:id="rId13"/>
    <p:sldId id="277" r:id="rId14"/>
    <p:sldId id="278" r:id="rId15"/>
    <p:sldId id="333" r:id="rId16"/>
    <p:sldId id="268" r:id="rId17"/>
    <p:sldId id="269" r:id="rId18"/>
    <p:sldId id="270" r:id="rId19"/>
    <p:sldId id="274" r:id="rId20"/>
    <p:sldId id="272" r:id="rId21"/>
    <p:sldId id="273" r:id="rId22"/>
    <p:sldId id="271" r:id="rId23"/>
    <p:sldId id="275" r:id="rId24"/>
    <p:sldId id="280" r:id="rId25"/>
    <p:sldId id="281" r:id="rId26"/>
    <p:sldId id="282" r:id="rId27"/>
    <p:sldId id="283" r:id="rId28"/>
    <p:sldId id="289" r:id="rId29"/>
    <p:sldId id="284" r:id="rId30"/>
    <p:sldId id="287" r:id="rId31"/>
    <p:sldId id="288" r:id="rId32"/>
    <p:sldId id="285" r:id="rId33"/>
    <p:sldId id="286" r:id="rId34"/>
    <p:sldId id="290" r:id="rId35"/>
    <p:sldId id="328" r:id="rId36"/>
    <p:sldId id="330" r:id="rId37"/>
    <p:sldId id="331" r:id="rId38"/>
    <p:sldId id="332" r:id="rId39"/>
    <p:sldId id="291" r:id="rId40"/>
    <p:sldId id="293" r:id="rId41"/>
    <p:sldId id="292" r:id="rId42"/>
    <p:sldId id="294" r:id="rId43"/>
    <p:sldId id="295" r:id="rId44"/>
    <p:sldId id="296" r:id="rId45"/>
    <p:sldId id="325" r:id="rId46"/>
    <p:sldId id="297" r:id="rId47"/>
    <p:sldId id="298" r:id="rId48"/>
    <p:sldId id="326"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279" r:id="rId63"/>
    <p:sldId id="313" r:id="rId64"/>
    <p:sldId id="314" r:id="rId65"/>
    <p:sldId id="315" r:id="rId66"/>
    <p:sldId id="316" r:id="rId67"/>
    <p:sldId id="317" r:id="rId68"/>
    <p:sldId id="318" r:id="rId69"/>
    <p:sldId id="320" r:id="rId70"/>
    <p:sldId id="321" r:id="rId71"/>
    <p:sldId id="322" r:id="rId72"/>
    <p:sldId id="319" r:id="rId73"/>
    <p:sldId id="323" r:id="rId74"/>
    <p:sldId id="324" r:id="rId75"/>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367"/>
    <p:restoredTop sz="86401"/>
  </p:normalViewPr>
  <p:slideViewPr>
    <p:cSldViewPr snapToGrid="0" snapToObjects="1">
      <p:cViewPr varScale="1">
        <p:scale>
          <a:sx n="111" d="100"/>
          <a:sy n="111" d="100"/>
        </p:scale>
        <p:origin x="200" y="1008"/>
      </p:cViewPr>
      <p:guideLst/>
    </p:cSldViewPr>
  </p:slideViewPr>
  <p:outlineViewPr>
    <p:cViewPr>
      <p:scale>
        <a:sx n="33" d="100"/>
        <a:sy n="33" d="100"/>
      </p:scale>
      <p:origin x="0" y="-1761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notesMaster" Target="notesMasters/notesMaster1.xml"/><Relationship Id="rId77" Type="http://schemas.openxmlformats.org/officeDocument/2006/relationships/presProps" Target="presProps.xml"/><Relationship Id="rId78" Type="http://schemas.openxmlformats.org/officeDocument/2006/relationships/viewProps" Target="viewProps.xml"/><Relationship Id="rId79" Type="http://schemas.openxmlformats.org/officeDocument/2006/relationships/theme" Target="theme/theme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05BE18-044A-2045-8D06-18FB76E135FB}" type="datetimeFigureOut">
              <a:rPr kumimoji="1" lang="ko-KR" altLang="en-US" smtClean="0"/>
              <a:t>2017. 8. 23.</a:t>
            </a:fld>
            <a:endParaRPr kumimoji="1"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smtClean="0"/>
              <a:t>마스터 텍스트 스타일을 편집하려면 클릭</a:t>
            </a:r>
          </a:p>
          <a:p>
            <a:pPr lvl="1"/>
            <a:r>
              <a:rPr kumimoji="1" lang="ko-KR" altLang="en-US" smtClean="0"/>
              <a:t>두 번째 수준</a:t>
            </a:r>
          </a:p>
          <a:p>
            <a:pPr lvl="2"/>
            <a:r>
              <a:rPr kumimoji="1" lang="ko-KR" altLang="en-US" smtClean="0"/>
              <a:t>세 번째 수준</a:t>
            </a:r>
          </a:p>
          <a:p>
            <a:pPr lvl="3"/>
            <a:r>
              <a:rPr kumimoji="1" lang="ko-KR" altLang="en-US" smtClean="0"/>
              <a:t>네 번째 수준</a:t>
            </a:r>
          </a:p>
          <a:p>
            <a:pPr lvl="4"/>
            <a:r>
              <a:rPr kumimoji="1" lang="ko-KR" altLang="en-US" smtClean="0"/>
              <a:t>다섯 번째 수준</a:t>
            </a:r>
            <a:endParaRPr kumimoji="1"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6E00B9-F7E0-FC49-81E0-27B0589F0825}" type="slidenum">
              <a:rPr kumimoji="1" lang="ko-KR" altLang="en-US" smtClean="0"/>
              <a:t>‹#›</a:t>
            </a:fld>
            <a:endParaRPr kumimoji="1" lang="ko-KR" altLang="en-US"/>
          </a:p>
        </p:txBody>
      </p:sp>
    </p:spTree>
    <p:extLst>
      <p:ext uri="{BB962C8B-B14F-4D97-AF65-F5344CB8AC3E}">
        <p14:creationId xmlns:p14="http://schemas.microsoft.com/office/powerpoint/2010/main" val="100400408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587500" y="1006475"/>
            <a:ext cx="4595813" cy="34480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ko-KR" altLang="en-US"/>
          </a:p>
        </p:txBody>
      </p:sp>
      <p:sp>
        <p:nvSpPr>
          <p:cNvPr id="4098" name="Text Box 2"/>
          <p:cNvSpPr txBox="1">
            <a:spLocks noGrp="1" noChangeArrowheads="1"/>
          </p:cNvSpPr>
          <p:nvPr>
            <p:ph type="body"/>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85725" indent="-85725" eaLnBrk="1">
              <a:lnSpc>
                <a:spcPct val="93000"/>
              </a:lnSpc>
              <a:spcBef>
                <a:spcPct val="0"/>
              </a:spcBef>
              <a:buSzPct val="45000"/>
              <a:buFont typeface="Wingdings" charset="2"/>
              <a:buNone/>
              <a:tabLst>
                <a:tab pos="723900" algn="l"/>
                <a:tab pos="1447800" algn="l"/>
                <a:tab pos="2171700" algn="l"/>
                <a:tab pos="2895600" algn="l"/>
                <a:tab pos="3619500" algn="l"/>
                <a:tab pos="4343400" algn="l"/>
                <a:tab pos="5067300" algn="l"/>
              </a:tabLst>
            </a:pPr>
            <a:r>
              <a:rPr lang="en-GB" altLang="ko-KR">
                <a:latin typeface="Arial" charset="0"/>
                <a:ea typeface="msgothic" charset="-128"/>
                <a:cs typeface="msgothic" charset="-128"/>
              </a:rPr>
              <a:t>Relationship between usual maternal intakes of energy and breakfast cereal prior to pregnancy, split at approximate tertiles, and the proportion of male infants (+s.e.m.). Comparisons of the numbers of males and females across the groups were made using Χ2-test for linear association. The numbers above each bar indicate the numbers of women in each category of intake. For energy, the bars represent the low (open), moderate (filled) and high (hatched) thirds of intake; Χ2=5.83, p=0.016. For breakfast cereal, the bars represent less than one bowl per week (open), two to six bowls per week (filled) and one or more bowl per day (hatched); Χ2=13.96, p&lt;0.001.</a:t>
            </a:r>
          </a:p>
        </p:txBody>
      </p:sp>
    </p:spTree>
    <p:extLst>
      <p:ext uri="{BB962C8B-B14F-4D97-AF65-F5344CB8AC3E}">
        <p14:creationId xmlns:p14="http://schemas.microsoft.com/office/powerpoint/2010/main" val="217867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587500" y="1006475"/>
            <a:ext cx="4595813" cy="34480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ko-KR" altLang="en-US"/>
          </a:p>
        </p:txBody>
      </p:sp>
      <p:sp>
        <p:nvSpPr>
          <p:cNvPr id="4098" name="Text Box 2"/>
          <p:cNvSpPr txBox="1">
            <a:spLocks noGrp="1" noChangeArrowheads="1"/>
          </p:cNvSpPr>
          <p:nvPr>
            <p:ph type="body"/>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85725" indent="-85725" eaLnBrk="1">
              <a:lnSpc>
                <a:spcPct val="93000"/>
              </a:lnSpc>
              <a:spcBef>
                <a:spcPct val="0"/>
              </a:spcBef>
              <a:buSzPct val="45000"/>
              <a:buFont typeface="Wingdings" charset="2"/>
              <a:buNone/>
              <a:tabLst>
                <a:tab pos="723900" algn="l"/>
                <a:tab pos="1447800" algn="l"/>
                <a:tab pos="2171700" algn="l"/>
                <a:tab pos="2895600" algn="l"/>
                <a:tab pos="3619500" algn="l"/>
                <a:tab pos="4343400" algn="l"/>
                <a:tab pos="5067300" algn="l"/>
              </a:tabLst>
            </a:pPr>
            <a:r>
              <a:rPr lang="en-GB" altLang="ko-KR">
                <a:latin typeface="Arial" charset="0"/>
                <a:ea typeface="msgothic" charset="-128"/>
                <a:cs typeface="msgothic" charset="-128"/>
              </a:rPr>
              <a:t>An illustration of Simpson's Paradox (8) using birth weight, in which weight-specific mortality is artificially forced to be log-linear. Overall mortality is higher in population B (open circles), while population A (closed circles) has higher mortality within every birth-weight stratum. (Data for this figure are provided in table 1.)‏</a:t>
            </a:r>
          </a:p>
        </p:txBody>
      </p:sp>
    </p:spTree>
    <p:extLst>
      <p:ext uri="{BB962C8B-B14F-4D97-AF65-F5344CB8AC3E}">
        <p14:creationId xmlns:p14="http://schemas.microsoft.com/office/powerpoint/2010/main" val="419859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10"/>
          </p:nvPr>
        </p:nvSpPr>
        <p:spPr/>
        <p:txBody>
          <a:bodyPr/>
          <a:lstStyle/>
          <a:p>
            <a:fld id="{116E00B9-F7E0-FC49-81E0-27B0589F0825}" type="slidenum">
              <a:rPr kumimoji="1" lang="ko-KR" altLang="en-US" smtClean="0"/>
              <a:t>60</a:t>
            </a:fld>
            <a:endParaRPr kumimoji="1" lang="ko-KR" altLang="en-US"/>
          </a:p>
        </p:txBody>
      </p:sp>
    </p:spTree>
    <p:extLst>
      <p:ext uri="{BB962C8B-B14F-4D97-AF65-F5344CB8AC3E}">
        <p14:creationId xmlns:p14="http://schemas.microsoft.com/office/powerpoint/2010/main" val="1399938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ko-KR" altLang="en-US" smtClean="0"/>
              <a:t>마스터 제목 스타일 편집</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마스터 부제목 스타일 편집</a:t>
            </a:r>
            <a:endParaRPr lang="en-US" dirty="0"/>
          </a:p>
        </p:txBody>
      </p:sp>
      <p:sp>
        <p:nvSpPr>
          <p:cNvPr id="4" name="Date Placeholder 3"/>
          <p:cNvSpPr>
            <a:spLocks noGrp="1"/>
          </p:cNvSpPr>
          <p:nvPr>
            <p:ph type="dt" sz="half" idx="10"/>
          </p:nvPr>
        </p:nvSpPr>
        <p:spPr/>
        <p:txBody>
          <a:bodyPr/>
          <a:lstStyle/>
          <a:p>
            <a:fld id="{D0FFCC92-28BA-444C-86CF-F6BE53B107AA}" type="datetimeFigureOut">
              <a:rPr kumimoji="1" lang="ko-KR" altLang="en-US" smtClean="0"/>
              <a:t>2017. 8. 23.</a:t>
            </a:fld>
            <a:endParaRPr kumimoji="1" lang="ko-KR" altLang="en-US"/>
          </a:p>
        </p:txBody>
      </p:sp>
      <p:sp>
        <p:nvSpPr>
          <p:cNvPr id="5" name="Footer Placeholder 4"/>
          <p:cNvSpPr>
            <a:spLocks noGrp="1"/>
          </p:cNvSpPr>
          <p:nvPr>
            <p:ph type="ftr" sz="quarter" idx="11"/>
          </p:nvPr>
        </p:nvSpPr>
        <p:spPr/>
        <p:txBody>
          <a:bodyPr/>
          <a:lstStyle/>
          <a:p>
            <a:endParaRPr kumimoji="1" lang="ko-KR" altLang="en-US"/>
          </a:p>
        </p:txBody>
      </p:sp>
      <p:sp>
        <p:nvSpPr>
          <p:cNvPr id="6" name="Slide Number Placeholder 5"/>
          <p:cNvSpPr>
            <a:spLocks noGrp="1"/>
          </p:cNvSpPr>
          <p:nvPr>
            <p:ph type="sldNum" sz="quarter" idx="12"/>
          </p:nvPr>
        </p:nvSpPr>
        <p:spPr/>
        <p:txBody>
          <a:bodyPr/>
          <a:lstStyle/>
          <a:p>
            <a:fld id="{13344BE0-381C-8246-9DF1-F77FE76F92EA}" type="slidenum">
              <a:rPr kumimoji="1" lang="ko-KR" altLang="en-US" smtClean="0"/>
              <a:t>‹#›</a:t>
            </a:fld>
            <a:endParaRPr kumimoji="1" lang="ko-KR" altLang="en-US"/>
          </a:p>
        </p:txBody>
      </p:sp>
    </p:spTree>
    <p:extLst>
      <p:ext uri="{BB962C8B-B14F-4D97-AF65-F5344CB8AC3E}">
        <p14:creationId xmlns:p14="http://schemas.microsoft.com/office/powerpoint/2010/main" val="92649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smtClean="0"/>
              <a:t>마스터 텍스트 스타일을 편집하려면 클릭</a:t>
            </a:r>
          </a:p>
          <a:p>
            <a:pPr lvl="1"/>
            <a:r>
              <a:rPr lang="ko-KR" altLang="en-US" smtClean="0"/>
              <a:t>두 번째 수준</a:t>
            </a:r>
          </a:p>
          <a:p>
            <a:pPr lvl="2"/>
            <a:r>
              <a:rPr lang="ko-KR" altLang="en-US" smtClean="0"/>
              <a:t>세 번째 수준</a:t>
            </a:r>
          </a:p>
          <a:p>
            <a:pPr lvl="3"/>
            <a:r>
              <a:rPr lang="ko-KR" altLang="en-US" smtClean="0"/>
              <a:t>네 번째 수준</a:t>
            </a:r>
          </a:p>
          <a:p>
            <a:pPr lvl="4"/>
            <a:r>
              <a:rPr lang="ko-KR" altLang="en-US" smtClean="0"/>
              <a:t>다섯 번째 수준</a:t>
            </a:r>
            <a:endParaRPr lang="en-US" dirty="0"/>
          </a:p>
        </p:txBody>
      </p:sp>
      <p:sp>
        <p:nvSpPr>
          <p:cNvPr id="4" name="Date Placeholder 3"/>
          <p:cNvSpPr>
            <a:spLocks noGrp="1"/>
          </p:cNvSpPr>
          <p:nvPr>
            <p:ph type="dt" sz="half" idx="10"/>
          </p:nvPr>
        </p:nvSpPr>
        <p:spPr/>
        <p:txBody>
          <a:bodyPr/>
          <a:lstStyle/>
          <a:p>
            <a:fld id="{D0FFCC92-28BA-444C-86CF-F6BE53B107AA}" type="datetimeFigureOut">
              <a:rPr kumimoji="1" lang="ko-KR" altLang="en-US" smtClean="0"/>
              <a:t>2017. 8. 23.</a:t>
            </a:fld>
            <a:endParaRPr kumimoji="1" lang="ko-KR" altLang="en-US"/>
          </a:p>
        </p:txBody>
      </p:sp>
      <p:sp>
        <p:nvSpPr>
          <p:cNvPr id="5" name="Footer Placeholder 4"/>
          <p:cNvSpPr>
            <a:spLocks noGrp="1"/>
          </p:cNvSpPr>
          <p:nvPr>
            <p:ph type="ftr" sz="quarter" idx="11"/>
          </p:nvPr>
        </p:nvSpPr>
        <p:spPr/>
        <p:txBody>
          <a:bodyPr/>
          <a:lstStyle/>
          <a:p>
            <a:endParaRPr kumimoji="1" lang="ko-KR" altLang="en-US"/>
          </a:p>
        </p:txBody>
      </p:sp>
      <p:sp>
        <p:nvSpPr>
          <p:cNvPr id="6" name="Slide Number Placeholder 5"/>
          <p:cNvSpPr>
            <a:spLocks noGrp="1"/>
          </p:cNvSpPr>
          <p:nvPr>
            <p:ph type="sldNum" sz="quarter" idx="12"/>
          </p:nvPr>
        </p:nvSpPr>
        <p:spPr/>
        <p:txBody>
          <a:bodyPr/>
          <a:lstStyle/>
          <a:p>
            <a:fld id="{13344BE0-381C-8246-9DF1-F77FE76F92EA}" type="slidenum">
              <a:rPr kumimoji="1" lang="ko-KR" altLang="en-US" smtClean="0"/>
              <a:t>‹#›</a:t>
            </a:fld>
            <a:endParaRPr kumimoji="1" lang="ko-KR" altLang="en-US"/>
          </a:p>
        </p:txBody>
      </p:sp>
    </p:spTree>
    <p:extLst>
      <p:ext uri="{BB962C8B-B14F-4D97-AF65-F5344CB8AC3E}">
        <p14:creationId xmlns:p14="http://schemas.microsoft.com/office/powerpoint/2010/main" val="451967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ko-KR" altLang="en-US" smtClean="0"/>
              <a:t>마스터 텍스트 스타일을 편집하려면 클릭</a:t>
            </a:r>
          </a:p>
          <a:p>
            <a:pPr lvl="1"/>
            <a:r>
              <a:rPr lang="ko-KR" altLang="en-US" smtClean="0"/>
              <a:t>두 번째 수준</a:t>
            </a:r>
          </a:p>
          <a:p>
            <a:pPr lvl="2"/>
            <a:r>
              <a:rPr lang="ko-KR" altLang="en-US" smtClean="0"/>
              <a:t>세 번째 수준</a:t>
            </a:r>
          </a:p>
          <a:p>
            <a:pPr lvl="3"/>
            <a:r>
              <a:rPr lang="ko-KR" altLang="en-US" smtClean="0"/>
              <a:t>네 번째 수준</a:t>
            </a:r>
          </a:p>
          <a:p>
            <a:pPr lvl="4"/>
            <a:r>
              <a:rPr lang="ko-KR" altLang="en-US" smtClean="0"/>
              <a:t>다섯 번째 수준</a:t>
            </a:r>
            <a:endParaRPr lang="en-US" dirty="0"/>
          </a:p>
        </p:txBody>
      </p:sp>
      <p:sp>
        <p:nvSpPr>
          <p:cNvPr id="4" name="Date Placeholder 3"/>
          <p:cNvSpPr>
            <a:spLocks noGrp="1"/>
          </p:cNvSpPr>
          <p:nvPr>
            <p:ph type="dt" sz="half" idx="10"/>
          </p:nvPr>
        </p:nvSpPr>
        <p:spPr/>
        <p:txBody>
          <a:bodyPr/>
          <a:lstStyle/>
          <a:p>
            <a:fld id="{D0FFCC92-28BA-444C-86CF-F6BE53B107AA}" type="datetimeFigureOut">
              <a:rPr kumimoji="1" lang="ko-KR" altLang="en-US" smtClean="0"/>
              <a:t>2017. 8. 23.</a:t>
            </a:fld>
            <a:endParaRPr kumimoji="1" lang="ko-KR" altLang="en-US"/>
          </a:p>
        </p:txBody>
      </p:sp>
      <p:sp>
        <p:nvSpPr>
          <p:cNvPr id="5" name="Footer Placeholder 4"/>
          <p:cNvSpPr>
            <a:spLocks noGrp="1"/>
          </p:cNvSpPr>
          <p:nvPr>
            <p:ph type="ftr" sz="quarter" idx="11"/>
          </p:nvPr>
        </p:nvSpPr>
        <p:spPr/>
        <p:txBody>
          <a:bodyPr/>
          <a:lstStyle/>
          <a:p>
            <a:endParaRPr kumimoji="1" lang="ko-KR" altLang="en-US"/>
          </a:p>
        </p:txBody>
      </p:sp>
      <p:sp>
        <p:nvSpPr>
          <p:cNvPr id="6" name="Slide Number Placeholder 5"/>
          <p:cNvSpPr>
            <a:spLocks noGrp="1"/>
          </p:cNvSpPr>
          <p:nvPr>
            <p:ph type="sldNum" sz="quarter" idx="12"/>
          </p:nvPr>
        </p:nvSpPr>
        <p:spPr/>
        <p:txBody>
          <a:bodyPr/>
          <a:lstStyle/>
          <a:p>
            <a:fld id="{13344BE0-381C-8246-9DF1-F77FE76F92EA}" type="slidenum">
              <a:rPr kumimoji="1" lang="ko-KR" altLang="en-US" smtClean="0"/>
              <a:t>‹#›</a:t>
            </a:fld>
            <a:endParaRPr kumimoji="1" lang="ko-KR" altLang="en-US"/>
          </a:p>
        </p:txBody>
      </p:sp>
    </p:spTree>
    <p:extLst>
      <p:ext uri="{BB962C8B-B14F-4D97-AF65-F5344CB8AC3E}">
        <p14:creationId xmlns:p14="http://schemas.microsoft.com/office/powerpoint/2010/main" val="564062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idx="1"/>
          </p:nvPr>
        </p:nvSpPr>
        <p:spPr/>
        <p:txBody>
          <a:bodyPr/>
          <a:lstStyle/>
          <a:p>
            <a:pPr lvl="0"/>
            <a:r>
              <a:rPr lang="ko-KR" altLang="en-US" smtClean="0"/>
              <a:t>마스터 텍스트 스타일을 편집하려면 클릭</a:t>
            </a:r>
          </a:p>
          <a:p>
            <a:pPr lvl="1"/>
            <a:r>
              <a:rPr lang="ko-KR" altLang="en-US" smtClean="0"/>
              <a:t>두 번째 수준</a:t>
            </a:r>
          </a:p>
          <a:p>
            <a:pPr lvl="2"/>
            <a:r>
              <a:rPr lang="ko-KR" altLang="en-US" smtClean="0"/>
              <a:t>세 번째 수준</a:t>
            </a:r>
          </a:p>
          <a:p>
            <a:pPr lvl="3"/>
            <a:r>
              <a:rPr lang="ko-KR" altLang="en-US" smtClean="0"/>
              <a:t>네 번째 수준</a:t>
            </a:r>
          </a:p>
          <a:p>
            <a:pPr lvl="4"/>
            <a:r>
              <a:rPr lang="ko-KR" altLang="en-US" smtClean="0"/>
              <a:t>다섯 번째 수준</a:t>
            </a:r>
            <a:endParaRPr lang="en-US" dirty="0"/>
          </a:p>
        </p:txBody>
      </p:sp>
      <p:sp>
        <p:nvSpPr>
          <p:cNvPr id="4" name="Date Placeholder 3"/>
          <p:cNvSpPr>
            <a:spLocks noGrp="1"/>
          </p:cNvSpPr>
          <p:nvPr>
            <p:ph type="dt" sz="half" idx="10"/>
          </p:nvPr>
        </p:nvSpPr>
        <p:spPr/>
        <p:txBody>
          <a:bodyPr/>
          <a:lstStyle/>
          <a:p>
            <a:fld id="{D0FFCC92-28BA-444C-86CF-F6BE53B107AA}" type="datetimeFigureOut">
              <a:rPr kumimoji="1" lang="ko-KR" altLang="en-US" smtClean="0"/>
              <a:t>2017. 8. 23.</a:t>
            </a:fld>
            <a:endParaRPr kumimoji="1" lang="ko-KR" altLang="en-US"/>
          </a:p>
        </p:txBody>
      </p:sp>
      <p:sp>
        <p:nvSpPr>
          <p:cNvPr id="5" name="Footer Placeholder 4"/>
          <p:cNvSpPr>
            <a:spLocks noGrp="1"/>
          </p:cNvSpPr>
          <p:nvPr>
            <p:ph type="ftr" sz="quarter" idx="11"/>
          </p:nvPr>
        </p:nvSpPr>
        <p:spPr/>
        <p:txBody>
          <a:bodyPr/>
          <a:lstStyle/>
          <a:p>
            <a:endParaRPr kumimoji="1" lang="ko-KR" altLang="en-US"/>
          </a:p>
        </p:txBody>
      </p:sp>
      <p:sp>
        <p:nvSpPr>
          <p:cNvPr id="6" name="Slide Number Placeholder 5"/>
          <p:cNvSpPr>
            <a:spLocks noGrp="1"/>
          </p:cNvSpPr>
          <p:nvPr>
            <p:ph type="sldNum" sz="quarter" idx="12"/>
          </p:nvPr>
        </p:nvSpPr>
        <p:spPr/>
        <p:txBody>
          <a:bodyPr/>
          <a:lstStyle/>
          <a:p>
            <a:fld id="{13344BE0-381C-8246-9DF1-F77FE76F92EA}" type="slidenum">
              <a:rPr kumimoji="1" lang="ko-KR" altLang="en-US" smtClean="0"/>
              <a:t>‹#›</a:t>
            </a:fld>
            <a:endParaRPr kumimoji="1" lang="ko-KR" altLang="en-US"/>
          </a:p>
        </p:txBody>
      </p:sp>
    </p:spTree>
    <p:extLst>
      <p:ext uri="{BB962C8B-B14F-4D97-AF65-F5344CB8AC3E}">
        <p14:creationId xmlns:p14="http://schemas.microsoft.com/office/powerpoint/2010/main" val="231208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ko-KR" altLang="en-US" smtClean="0"/>
              <a:t>마스터 제목 스타일 편집</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스타일을 편집하려면 클릭</a:t>
            </a:r>
          </a:p>
        </p:txBody>
      </p:sp>
      <p:sp>
        <p:nvSpPr>
          <p:cNvPr id="4" name="Date Placeholder 3"/>
          <p:cNvSpPr>
            <a:spLocks noGrp="1"/>
          </p:cNvSpPr>
          <p:nvPr>
            <p:ph type="dt" sz="half" idx="10"/>
          </p:nvPr>
        </p:nvSpPr>
        <p:spPr/>
        <p:txBody>
          <a:bodyPr/>
          <a:lstStyle/>
          <a:p>
            <a:fld id="{D0FFCC92-28BA-444C-86CF-F6BE53B107AA}" type="datetimeFigureOut">
              <a:rPr kumimoji="1" lang="ko-KR" altLang="en-US" smtClean="0"/>
              <a:t>2017. 8. 23.</a:t>
            </a:fld>
            <a:endParaRPr kumimoji="1" lang="ko-KR" altLang="en-US"/>
          </a:p>
        </p:txBody>
      </p:sp>
      <p:sp>
        <p:nvSpPr>
          <p:cNvPr id="5" name="Footer Placeholder 4"/>
          <p:cNvSpPr>
            <a:spLocks noGrp="1"/>
          </p:cNvSpPr>
          <p:nvPr>
            <p:ph type="ftr" sz="quarter" idx="11"/>
          </p:nvPr>
        </p:nvSpPr>
        <p:spPr/>
        <p:txBody>
          <a:bodyPr/>
          <a:lstStyle/>
          <a:p>
            <a:endParaRPr kumimoji="1" lang="ko-KR" altLang="en-US"/>
          </a:p>
        </p:txBody>
      </p:sp>
      <p:sp>
        <p:nvSpPr>
          <p:cNvPr id="6" name="Slide Number Placeholder 5"/>
          <p:cNvSpPr>
            <a:spLocks noGrp="1"/>
          </p:cNvSpPr>
          <p:nvPr>
            <p:ph type="sldNum" sz="quarter" idx="12"/>
          </p:nvPr>
        </p:nvSpPr>
        <p:spPr/>
        <p:txBody>
          <a:bodyPr/>
          <a:lstStyle/>
          <a:p>
            <a:fld id="{13344BE0-381C-8246-9DF1-F77FE76F92EA}" type="slidenum">
              <a:rPr kumimoji="1" lang="ko-KR" altLang="en-US" smtClean="0"/>
              <a:t>‹#›</a:t>
            </a:fld>
            <a:endParaRPr kumimoji="1" lang="ko-KR" altLang="en-US"/>
          </a:p>
        </p:txBody>
      </p:sp>
    </p:spTree>
    <p:extLst>
      <p:ext uri="{BB962C8B-B14F-4D97-AF65-F5344CB8AC3E}">
        <p14:creationId xmlns:p14="http://schemas.microsoft.com/office/powerpoint/2010/main" val="1119190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ko-KR" altLang="en-US" smtClean="0"/>
              <a:t>마스터 텍스트 스타일을 편집하려면 클릭</a:t>
            </a:r>
          </a:p>
          <a:p>
            <a:pPr lvl="1"/>
            <a:r>
              <a:rPr lang="ko-KR" altLang="en-US" smtClean="0"/>
              <a:t>두 번째 수준</a:t>
            </a:r>
          </a:p>
          <a:p>
            <a:pPr lvl="2"/>
            <a:r>
              <a:rPr lang="ko-KR" altLang="en-US" smtClean="0"/>
              <a:t>세 번째 수준</a:t>
            </a:r>
          </a:p>
          <a:p>
            <a:pPr lvl="3"/>
            <a:r>
              <a:rPr lang="ko-KR" altLang="en-US" smtClean="0"/>
              <a:t>네 번째 수준</a:t>
            </a:r>
          </a:p>
          <a:p>
            <a:pPr lvl="4"/>
            <a:r>
              <a:rPr lang="ko-KR" altLang="en-US" smtClean="0"/>
              <a:t>다섯 번째 수준</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ko-KR" altLang="en-US" smtClean="0"/>
              <a:t>마스터 텍스트 스타일을 편집하려면 클릭</a:t>
            </a:r>
          </a:p>
          <a:p>
            <a:pPr lvl="1"/>
            <a:r>
              <a:rPr lang="ko-KR" altLang="en-US" smtClean="0"/>
              <a:t>두 번째 수준</a:t>
            </a:r>
          </a:p>
          <a:p>
            <a:pPr lvl="2"/>
            <a:r>
              <a:rPr lang="ko-KR" altLang="en-US" smtClean="0"/>
              <a:t>세 번째 수준</a:t>
            </a:r>
          </a:p>
          <a:p>
            <a:pPr lvl="3"/>
            <a:r>
              <a:rPr lang="ko-KR" altLang="en-US" smtClean="0"/>
              <a:t>네 번째 수준</a:t>
            </a:r>
          </a:p>
          <a:p>
            <a:pPr lvl="4"/>
            <a:r>
              <a:rPr lang="ko-KR" altLang="en-US" smtClean="0"/>
              <a:t>다섯 번째 수준</a:t>
            </a:r>
            <a:endParaRPr lang="en-US" dirty="0"/>
          </a:p>
        </p:txBody>
      </p:sp>
      <p:sp>
        <p:nvSpPr>
          <p:cNvPr id="5" name="Date Placeholder 4"/>
          <p:cNvSpPr>
            <a:spLocks noGrp="1"/>
          </p:cNvSpPr>
          <p:nvPr>
            <p:ph type="dt" sz="half" idx="10"/>
          </p:nvPr>
        </p:nvSpPr>
        <p:spPr/>
        <p:txBody>
          <a:bodyPr/>
          <a:lstStyle/>
          <a:p>
            <a:fld id="{D0FFCC92-28BA-444C-86CF-F6BE53B107AA}" type="datetimeFigureOut">
              <a:rPr kumimoji="1" lang="ko-KR" altLang="en-US" smtClean="0"/>
              <a:t>2017. 8. 23.</a:t>
            </a:fld>
            <a:endParaRPr kumimoji="1" lang="ko-KR" altLang="en-US"/>
          </a:p>
        </p:txBody>
      </p:sp>
      <p:sp>
        <p:nvSpPr>
          <p:cNvPr id="6" name="Footer Placeholder 5"/>
          <p:cNvSpPr>
            <a:spLocks noGrp="1"/>
          </p:cNvSpPr>
          <p:nvPr>
            <p:ph type="ftr" sz="quarter" idx="11"/>
          </p:nvPr>
        </p:nvSpPr>
        <p:spPr/>
        <p:txBody>
          <a:bodyPr/>
          <a:lstStyle/>
          <a:p>
            <a:endParaRPr kumimoji="1" lang="ko-KR" altLang="en-US"/>
          </a:p>
        </p:txBody>
      </p:sp>
      <p:sp>
        <p:nvSpPr>
          <p:cNvPr id="7" name="Slide Number Placeholder 6"/>
          <p:cNvSpPr>
            <a:spLocks noGrp="1"/>
          </p:cNvSpPr>
          <p:nvPr>
            <p:ph type="sldNum" sz="quarter" idx="12"/>
          </p:nvPr>
        </p:nvSpPr>
        <p:spPr/>
        <p:txBody>
          <a:bodyPr/>
          <a:lstStyle/>
          <a:p>
            <a:fld id="{13344BE0-381C-8246-9DF1-F77FE76F92EA}" type="slidenum">
              <a:rPr kumimoji="1" lang="ko-KR" altLang="en-US" smtClean="0"/>
              <a:t>‹#›</a:t>
            </a:fld>
            <a:endParaRPr kumimoji="1" lang="ko-KR" altLang="en-US"/>
          </a:p>
        </p:txBody>
      </p:sp>
    </p:spTree>
    <p:extLst>
      <p:ext uri="{BB962C8B-B14F-4D97-AF65-F5344CB8AC3E}">
        <p14:creationId xmlns:p14="http://schemas.microsoft.com/office/powerpoint/2010/main" val="429637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편집하려면 클릭</a:t>
            </a:r>
          </a:p>
        </p:txBody>
      </p:sp>
      <p:sp>
        <p:nvSpPr>
          <p:cNvPr id="4" name="Content Placeholder 3"/>
          <p:cNvSpPr>
            <a:spLocks noGrp="1"/>
          </p:cNvSpPr>
          <p:nvPr>
            <p:ph sz="half" idx="2"/>
          </p:nvPr>
        </p:nvSpPr>
        <p:spPr>
          <a:xfrm>
            <a:off x="629842" y="2505075"/>
            <a:ext cx="3868340" cy="3684588"/>
          </a:xfrm>
        </p:spPr>
        <p:txBody>
          <a:bodyPr/>
          <a:lstStyle/>
          <a:p>
            <a:pPr lvl="0"/>
            <a:r>
              <a:rPr lang="ko-KR" altLang="en-US" smtClean="0"/>
              <a:t>마스터 텍스트 스타일을 편집하려면 클릭</a:t>
            </a:r>
          </a:p>
          <a:p>
            <a:pPr lvl="1"/>
            <a:r>
              <a:rPr lang="ko-KR" altLang="en-US" smtClean="0"/>
              <a:t>두 번째 수준</a:t>
            </a:r>
          </a:p>
          <a:p>
            <a:pPr lvl="2"/>
            <a:r>
              <a:rPr lang="ko-KR" altLang="en-US" smtClean="0"/>
              <a:t>세 번째 수준</a:t>
            </a:r>
          </a:p>
          <a:p>
            <a:pPr lvl="3"/>
            <a:r>
              <a:rPr lang="ko-KR" altLang="en-US" smtClean="0"/>
              <a:t>네 번째 수준</a:t>
            </a:r>
          </a:p>
          <a:p>
            <a:pPr lvl="4"/>
            <a:r>
              <a:rPr lang="ko-KR" altLang="en-US" smtClean="0"/>
              <a:t>다섯 번째 수준</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편집하려면 클릭</a:t>
            </a:r>
          </a:p>
        </p:txBody>
      </p:sp>
      <p:sp>
        <p:nvSpPr>
          <p:cNvPr id="6" name="Content Placeholder 5"/>
          <p:cNvSpPr>
            <a:spLocks noGrp="1"/>
          </p:cNvSpPr>
          <p:nvPr>
            <p:ph sz="quarter" idx="4"/>
          </p:nvPr>
        </p:nvSpPr>
        <p:spPr>
          <a:xfrm>
            <a:off x="4629150" y="2505075"/>
            <a:ext cx="3887391" cy="3684588"/>
          </a:xfrm>
        </p:spPr>
        <p:txBody>
          <a:bodyPr/>
          <a:lstStyle/>
          <a:p>
            <a:pPr lvl="0"/>
            <a:r>
              <a:rPr lang="ko-KR" altLang="en-US" smtClean="0"/>
              <a:t>마스터 텍스트 스타일을 편집하려면 클릭</a:t>
            </a:r>
          </a:p>
          <a:p>
            <a:pPr lvl="1"/>
            <a:r>
              <a:rPr lang="ko-KR" altLang="en-US" smtClean="0"/>
              <a:t>두 번째 수준</a:t>
            </a:r>
          </a:p>
          <a:p>
            <a:pPr lvl="2"/>
            <a:r>
              <a:rPr lang="ko-KR" altLang="en-US" smtClean="0"/>
              <a:t>세 번째 수준</a:t>
            </a:r>
          </a:p>
          <a:p>
            <a:pPr lvl="3"/>
            <a:r>
              <a:rPr lang="ko-KR" altLang="en-US" smtClean="0"/>
              <a:t>네 번째 수준</a:t>
            </a:r>
          </a:p>
          <a:p>
            <a:pPr lvl="4"/>
            <a:r>
              <a:rPr lang="ko-KR" altLang="en-US" smtClean="0"/>
              <a:t>다섯 번째 수준</a:t>
            </a:r>
            <a:endParaRPr lang="en-US" dirty="0"/>
          </a:p>
        </p:txBody>
      </p:sp>
      <p:sp>
        <p:nvSpPr>
          <p:cNvPr id="7" name="Date Placeholder 6"/>
          <p:cNvSpPr>
            <a:spLocks noGrp="1"/>
          </p:cNvSpPr>
          <p:nvPr>
            <p:ph type="dt" sz="half" idx="10"/>
          </p:nvPr>
        </p:nvSpPr>
        <p:spPr/>
        <p:txBody>
          <a:bodyPr/>
          <a:lstStyle/>
          <a:p>
            <a:fld id="{D0FFCC92-28BA-444C-86CF-F6BE53B107AA}" type="datetimeFigureOut">
              <a:rPr kumimoji="1" lang="ko-KR" altLang="en-US" smtClean="0"/>
              <a:t>2017. 8. 23.</a:t>
            </a:fld>
            <a:endParaRPr kumimoji="1" lang="ko-KR" altLang="en-US"/>
          </a:p>
        </p:txBody>
      </p:sp>
      <p:sp>
        <p:nvSpPr>
          <p:cNvPr id="8" name="Footer Placeholder 7"/>
          <p:cNvSpPr>
            <a:spLocks noGrp="1"/>
          </p:cNvSpPr>
          <p:nvPr>
            <p:ph type="ftr" sz="quarter" idx="11"/>
          </p:nvPr>
        </p:nvSpPr>
        <p:spPr/>
        <p:txBody>
          <a:bodyPr/>
          <a:lstStyle/>
          <a:p>
            <a:endParaRPr kumimoji="1" lang="ko-KR" altLang="en-US"/>
          </a:p>
        </p:txBody>
      </p:sp>
      <p:sp>
        <p:nvSpPr>
          <p:cNvPr id="9" name="Slide Number Placeholder 8"/>
          <p:cNvSpPr>
            <a:spLocks noGrp="1"/>
          </p:cNvSpPr>
          <p:nvPr>
            <p:ph type="sldNum" sz="quarter" idx="12"/>
          </p:nvPr>
        </p:nvSpPr>
        <p:spPr/>
        <p:txBody>
          <a:bodyPr/>
          <a:lstStyle/>
          <a:p>
            <a:fld id="{13344BE0-381C-8246-9DF1-F77FE76F92EA}" type="slidenum">
              <a:rPr kumimoji="1" lang="ko-KR" altLang="en-US" smtClean="0"/>
              <a:t>‹#›</a:t>
            </a:fld>
            <a:endParaRPr kumimoji="1" lang="ko-KR" altLang="en-US"/>
          </a:p>
        </p:txBody>
      </p:sp>
    </p:spTree>
    <p:extLst>
      <p:ext uri="{BB962C8B-B14F-4D97-AF65-F5344CB8AC3E}">
        <p14:creationId xmlns:p14="http://schemas.microsoft.com/office/powerpoint/2010/main" val="1078500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Date Placeholder 2"/>
          <p:cNvSpPr>
            <a:spLocks noGrp="1"/>
          </p:cNvSpPr>
          <p:nvPr>
            <p:ph type="dt" sz="half" idx="10"/>
          </p:nvPr>
        </p:nvSpPr>
        <p:spPr/>
        <p:txBody>
          <a:bodyPr/>
          <a:lstStyle/>
          <a:p>
            <a:fld id="{D0FFCC92-28BA-444C-86CF-F6BE53B107AA}" type="datetimeFigureOut">
              <a:rPr kumimoji="1" lang="ko-KR" altLang="en-US" smtClean="0"/>
              <a:t>2017. 8. 23.</a:t>
            </a:fld>
            <a:endParaRPr kumimoji="1" lang="ko-KR" altLang="en-US"/>
          </a:p>
        </p:txBody>
      </p:sp>
      <p:sp>
        <p:nvSpPr>
          <p:cNvPr id="4" name="Footer Placeholder 3"/>
          <p:cNvSpPr>
            <a:spLocks noGrp="1"/>
          </p:cNvSpPr>
          <p:nvPr>
            <p:ph type="ftr" sz="quarter" idx="11"/>
          </p:nvPr>
        </p:nvSpPr>
        <p:spPr/>
        <p:txBody>
          <a:bodyPr/>
          <a:lstStyle/>
          <a:p>
            <a:endParaRPr kumimoji="1" lang="ko-KR" altLang="en-US"/>
          </a:p>
        </p:txBody>
      </p:sp>
      <p:sp>
        <p:nvSpPr>
          <p:cNvPr id="5" name="Slide Number Placeholder 4"/>
          <p:cNvSpPr>
            <a:spLocks noGrp="1"/>
          </p:cNvSpPr>
          <p:nvPr>
            <p:ph type="sldNum" sz="quarter" idx="12"/>
          </p:nvPr>
        </p:nvSpPr>
        <p:spPr/>
        <p:txBody>
          <a:bodyPr/>
          <a:lstStyle/>
          <a:p>
            <a:fld id="{13344BE0-381C-8246-9DF1-F77FE76F92EA}" type="slidenum">
              <a:rPr kumimoji="1" lang="ko-KR" altLang="en-US" smtClean="0"/>
              <a:t>‹#›</a:t>
            </a:fld>
            <a:endParaRPr kumimoji="1" lang="ko-KR" altLang="en-US"/>
          </a:p>
        </p:txBody>
      </p:sp>
    </p:spTree>
    <p:extLst>
      <p:ext uri="{BB962C8B-B14F-4D97-AF65-F5344CB8AC3E}">
        <p14:creationId xmlns:p14="http://schemas.microsoft.com/office/powerpoint/2010/main" val="1589653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백지">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FFCC92-28BA-444C-86CF-F6BE53B107AA}" type="datetimeFigureOut">
              <a:rPr kumimoji="1" lang="ko-KR" altLang="en-US" smtClean="0"/>
              <a:t>2017. 8. 23.</a:t>
            </a:fld>
            <a:endParaRPr kumimoji="1" lang="ko-KR" altLang="en-US"/>
          </a:p>
        </p:txBody>
      </p:sp>
      <p:sp>
        <p:nvSpPr>
          <p:cNvPr id="3" name="Footer Placeholder 2"/>
          <p:cNvSpPr>
            <a:spLocks noGrp="1"/>
          </p:cNvSpPr>
          <p:nvPr>
            <p:ph type="ftr" sz="quarter" idx="11"/>
          </p:nvPr>
        </p:nvSpPr>
        <p:spPr/>
        <p:txBody>
          <a:bodyPr/>
          <a:lstStyle/>
          <a:p>
            <a:endParaRPr kumimoji="1" lang="ko-KR" altLang="en-US"/>
          </a:p>
        </p:txBody>
      </p:sp>
      <p:sp>
        <p:nvSpPr>
          <p:cNvPr id="4" name="Slide Number Placeholder 3"/>
          <p:cNvSpPr>
            <a:spLocks noGrp="1"/>
          </p:cNvSpPr>
          <p:nvPr>
            <p:ph type="sldNum" sz="quarter" idx="12"/>
          </p:nvPr>
        </p:nvSpPr>
        <p:spPr/>
        <p:txBody>
          <a:bodyPr/>
          <a:lstStyle/>
          <a:p>
            <a:fld id="{13344BE0-381C-8246-9DF1-F77FE76F92EA}" type="slidenum">
              <a:rPr kumimoji="1" lang="ko-KR" altLang="en-US" smtClean="0"/>
              <a:t>‹#›</a:t>
            </a:fld>
            <a:endParaRPr kumimoji="1" lang="ko-KR" altLang="en-US"/>
          </a:p>
        </p:txBody>
      </p:sp>
    </p:spTree>
    <p:extLst>
      <p:ext uri="{BB962C8B-B14F-4D97-AF65-F5344CB8AC3E}">
        <p14:creationId xmlns:p14="http://schemas.microsoft.com/office/powerpoint/2010/main" val="467515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smtClean="0"/>
              <a:t>마스터 제목 스타일 편집</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편집하려면 클릭</a:t>
            </a:r>
          </a:p>
          <a:p>
            <a:pPr lvl="1"/>
            <a:r>
              <a:rPr lang="ko-KR" altLang="en-US" smtClean="0"/>
              <a:t>두 번째 수준</a:t>
            </a:r>
          </a:p>
          <a:p>
            <a:pPr lvl="2"/>
            <a:r>
              <a:rPr lang="ko-KR" altLang="en-US" smtClean="0"/>
              <a:t>세 번째 수준</a:t>
            </a:r>
          </a:p>
          <a:p>
            <a:pPr lvl="3"/>
            <a:r>
              <a:rPr lang="ko-KR" altLang="en-US" smtClean="0"/>
              <a:t>네 번째 수준</a:t>
            </a:r>
          </a:p>
          <a:p>
            <a:pPr lvl="4"/>
            <a:r>
              <a:rPr lang="ko-KR" altLang="en-US" smtClean="0"/>
              <a:t>다섯 번째 수준</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편집하려면 클릭</a:t>
            </a:r>
          </a:p>
        </p:txBody>
      </p:sp>
      <p:sp>
        <p:nvSpPr>
          <p:cNvPr id="5" name="Date Placeholder 4"/>
          <p:cNvSpPr>
            <a:spLocks noGrp="1"/>
          </p:cNvSpPr>
          <p:nvPr>
            <p:ph type="dt" sz="half" idx="10"/>
          </p:nvPr>
        </p:nvSpPr>
        <p:spPr/>
        <p:txBody>
          <a:bodyPr/>
          <a:lstStyle/>
          <a:p>
            <a:fld id="{D0FFCC92-28BA-444C-86CF-F6BE53B107AA}" type="datetimeFigureOut">
              <a:rPr kumimoji="1" lang="ko-KR" altLang="en-US" smtClean="0"/>
              <a:t>2017. 8. 23.</a:t>
            </a:fld>
            <a:endParaRPr kumimoji="1" lang="ko-KR" altLang="en-US"/>
          </a:p>
        </p:txBody>
      </p:sp>
      <p:sp>
        <p:nvSpPr>
          <p:cNvPr id="6" name="Footer Placeholder 5"/>
          <p:cNvSpPr>
            <a:spLocks noGrp="1"/>
          </p:cNvSpPr>
          <p:nvPr>
            <p:ph type="ftr" sz="quarter" idx="11"/>
          </p:nvPr>
        </p:nvSpPr>
        <p:spPr/>
        <p:txBody>
          <a:bodyPr/>
          <a:lstStyle/>
          <a:p>
            <a:endParaRPr kumimoji="1" lang="ko-KR" altLang="en-US"/>
          </a:p>
        </p:txBody>
      </p:sp>
      <p:sp>
        <p:nvSpPr>
          <p:cNvPr id="7" name="Slide Number Placeholder 6"/>
          <p:cNvSpPr>
            <a:spLocks noGrp="1"/>
          </p:cNvSpPr>
          <p:nvPr>
            <p:ph type="sldNum" sz="quarter" idx="12"/>
          </p:nvPr>
        </p:nvSpPr>
        <p:spPr/>
        <p:txBody>
          <a:bodyPr/>
          <a:lstStyle/>
          <a:p>
            <a:fld id="{13344BE0-381C-8246-9DF1-F77FE76F92EA}" type="slidenum">
              <a:rPr kumimoji="1" lang="ko-KR" altLang="en-US" smtClean="0"/>
              <a:t>‹#›</a:t>
            </a:fld>
            <a:endParaRPr kumimoji="1" lang="ko-KR" altLang="en-US"/>
          </a:p>
        </p:txBody>
      </p:sp>
    </p:spTree>
    <p:extLst>
      <p:ext uri="{BB962C8B-B14F-4D97-AF65-F5344CB8AC3E}">
        <p14:creationId xmlns:p14="http://schemas.microsoft.com/office/powerpoint/2010/main" val="2038432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smtClean="0"/>
              <a:t>마스터 제목 스타일 편집</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smtClean="0"/>
              <a:t>그림을 개체 틀로 끌거나 아이콘을 클릭하여 추가</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편집하려면 클릭</a:t>
            </a:r>
          </a:p>
        </p:txBody>
      </p:sp>
      <p:sp>
        <p:nvSpPr>
          <p:cNvPr id="5" name="Date Placeholder 4"/>
          <p:cNvSpPr>
            <a:spLocks noGrp="1"/>
          </p:cNvSpPr>
          <p:nvPr>
            <p:ph type="dt" sz="half" idx="10"/>
          </p:nvPr>
        </p:nvSpPr>
        <p:spPr/>
        <p:txBody>
          <a:bodyPr/>
          <a:lstStyle/>
          <a:p>
            <a:fld id="{D0FFCC92-28BA-444C-86CF-F6BE53B107AA}" type="datetimeFigureOut">
              <a:rPr kumimoji="1" lang="ko-KR" altLang="en-US" smtClean="0"/>
              <a:t>2017. 8. 23.</a:t>
            </a:fld>
            <a:endParaRPr kumimoji="1" lang="ko-KR" altLang="en-US"/>
          </a:p>
        </p:txBody>
      </p:sp>
      <p:sp>
        <p:nvSpPr>
          <p:cNvPr id="6" name="Footer Placeholder 5"/>
          <p:cNvSpPr>
            <a:spLocks noGrp="1"/>
          </p:cNvSpPr>
          <p:nvPr>
            <p:ph type="ftr" sz="quarter" idx="11"/>
          </p:nvPr>
        </p:nvSpPr>
        <p:spPr/>
        <p:txBody>
          <a:bodyPr/>
          <a:lstStyle/>
          <a:p>
            <a:endParaRPr kumimoji="1" lang="ko-KR" altLang="en-US"/>
          </a:p>
        </p:txBody>
      </p:sp>
      <p:sp>
        <p:nvSpPr>
          <p:cNvPr id="7" name="Slide Number Placeholder 6"/>
          <p:cNvSpPr>
            <a:spLocks noGrp="1"/>
          </p:cNvSpPr>
          <p:nvPr>
            <p:ph type="sldNum" sz="quarter" idx="12"/>
          </p:nvPr>
        </p:nvSpPr>
        <p:spPr/>
        <p:txBody>
          <a:bodyPr/>
          <a:lstStyle/>
          <a:p>
            <a:fld id="{13344BE0-381C-8246-9DF1-F77FE76F92EA}" type="slidenum">
              <a:rPr kumimoji="1" lang="ko-KR" altLang="en-US" smtClean="0"/>
              <a:t>‹#›</a:t>
            </a:fld>
            <a:endParaRPr kumimoji="1" lang="ko-KR" altLang="en-US"/>
          </a:p>
        </p:txBody>
      </p:sp>
    </p:spTree>
    <p:extLst>
      <p:ext uri="{BB962C8B-B14F-4D97-AF65-F5344CB8AC3E}">
        <p14:creationId xmlns:p14="http://schemas.microsoft.com/office/powerpoint/2010/main" val="113388599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ko-KR" altLang="en-US" smtClean="0"/>
              <a:t>마스터 텍스트 스타일을 편집하려면 클릭</a:t>
            </a:r>
          </a:p>
          <a:p>
            <a:pPr lvl="1"/>
            <a:r>
              <a:rPr lang="ko-KR" altLang="en-US" smtClean="0"/>
              <a:t>두 번째 수준</a:t>
            </a:r>
          </a:p>
          <a:p>
            <a:pPr lvl="2"/>
            <a:r>
              <a:rPr lang="ko-KR" altLang="en-US" smtClean="0"/>
              <a:t>세 번째 수준</a:t>
            </a:r>
          </a:p>
          <a:p>
            <a:pPr lvl="3"/>
            <a:r>
              <a:rPr lang="ko-KR" altLang="en-US" smtClean="0"/>
              <a:t>네 번째 수준</a:t>
            </a:r>
          </a:p>
          <a:p>
            <a:pPr lvl="4"/>
            <a:r>
              <a:rPr lang="ko-KR" altLang="en-US" smtClean="0"/>
              <a:t>다섯 번째 수준</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FFCC92-28BA-444C-86CF-F6BE53B107AA}" type="datetimeFigureOut">
              <a:rPr kumimoji="1" lang="ko-KR" altLang="en-US" smtClean="0"/>
              <a:t>2017. 8. 23.</a:t>
            </a:fld>
            <a:endParaRPr kumimoji="1" lang="ko-KR"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R"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344BE0-381C-8246-9DF1-F77FE76F92EA}" type="slidenum">
              <a:rPr kumimoji="1" lang="ko-KR" altLang="en-US" smtClean="0"/>
              <a:t>‹#›</a:t>
            </a:fld>
            <a:endParaRPr kumimoji="1" lang="ko-KR" altLang="en-US"/>
          </a:p>
        </p:txBody>
      </p:sp>
    </p:spTree>
    <p:extLst>
      <p:ext uri="{BB962C8B-B14F-4D97-AF65-F5344CB8AC3E}">
        <p14:creationId xmlns:p14="http://schemas.microsoft.com/office/powerpoint/2010/main" val="3570037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NULL" TargetMode="External"/><Relationship Id="rId3"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m.wikipedia.org/wiki/Survivorship_bia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g"/><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jpe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4.xml.rels><?xml version="1.0" encoding="UTF-8" standalone="yes"?>
<Relationships xmlns="http://schemas.openxmlformats.org/package/2006/relationships"><Relationship Id="rId3" Type="http://schemas.openxmlformats.org/officeDocument/2006/relationships/hyperlink" Target="https://en.wikipedia.org/wiki/Probability" TargetMode="External"/><Relationship Id="rId4" Type="http://schemas.openxmlformats.org/officeDocument/2006/relationships/hyperlink" Target="https://en.wikipedia.org/wiki/Statistics" TargetMode="External"/><Relationship Id="rId5" Type="http://schemas.openxmlformats.org/officeDocument/2006/relationships/hyperlink" Target="https://en.wikipedia.org/wiki/Simpson's_paradox#cite_note-1" TargetMode="External"/><Relationship Id="rId1" Type="http://schemas.openxmlformats.org/officeDocument/2006/relationships/slideLayout" Target="../slideLayouts/slideLayout2.xml"/><Relationship Id="rId2" Type="http://schemas.openxmlformats.org/officeDocument/2006/relationships/hyperlink" Target="https://en.wikipedia.org/wiki/Paradox"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6.xml"/><Relationship Id="rId2"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 Id="rId3"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1122363"/>
            <a:ext cx="7772400" cy="1737074"/>
          </a:xfrm>
        </p:spPr>
        <p:txBody>
          <a:bodyPr>
            <a:normAutofit fontScale="90000"/>
          </a:bodyPr>
          <a:lstStyle/>
          <a:p>
            <a:r>
              <a:rPr kumimoji="1" lang="ko-KR" altLang="en-US" dirty="0" smtClean="0"/>
              <a:t>틀리지 않는 법</a:t>
            </a:r>
            <a:r>
              <a:rPr kumimoji="1" lang="en-US" altLang="ko-KR" dirty="0" smtClean="0"/>
              <a:t/>
            </a:r>
            <a:br>
              <a:rPr kumimoji="1" lang="en-US" altLang="ko-KR" dirty="0" smtClean="0"/>
            </a:br>
            <a:r>
              <a:rPr kumimoji="1" lang="en-US" altLang="ko-KR" dirty="0" smtClean="0"/>
              <a:t>How Not to Be Wrong</a:t>
            </a:r>
            <a:endParaRPr kumimoji="1" lang="ko-KR" altLang="en-US" dirty="0"/>
          </a:p>
        </p:txBody>
      </p:sp>
      <p:sp>
        <p:nvSpPr>
          <p:cNvPr id="3" name="부제 2"/>
          <p:cNvSpPr>
            <a:spLocks noGrp="1"/>
          </p:cNvSpPr>
          <p:nvPr>
            <p:ph type="subTitle" idx="1"/>
          </p:nvPr>
        </p:nvSpPr>
        <p:spPr>
          <a:xfrm>
            <a:off x="1143000" y="3859078"/>
            <a:ext cx="6858000" cy="1398722"/>
          </a:xfrm>
        </p:spPr>
        <p:txBody>
          <a:bodyPr>
            <a:normAutofit/>
          </a:bodyPr>
          <a:lstStyle/>
          <a:p>
            <a:r>
              <a:rPr kumimoji="1" lang="en-US" altLang="ko-KR" dirty="0" smtClean="0"/>
              <a:t>2017</a:t>
            </a:r>
            <a:r>
              <a:rPr kumimoji="1" lang="ko-KR" altLang="en-US" dirty="0" smtClean="0"/>
              <a:t>년 </a:t>
            </a:r>
            <a:r>
              <a:rPr kumimoji="1" lang="en-US" altLang="ko-KR" dirty="0" smtClean="0"/>
              <a:t>8</a:t>
            </a:r>
            <a:r>
              <a:rPr kumimoji="1" lang="ko-KR" altLang="en-US" dirty="0" smtClean="0"/>
              <a:t>월 </a:t>
            </a:r>
            <a:r>
              <a:rPr kumimoji="1" lang="en-US" altLang="ko-KR" dirty="0" smtClean="0"/>
              <a:t>26</a:t>
            </a:r>
            <a:r>
              <a:rPr kumimoji="1" lang="ko-KR" altLang="en-US" dirty="0" smtClean="0"/>
              <a:t>일</a:t>
            </a:r>
            <a:endParaRPr kumimoji="1" lang="en-US" altLang="ko-KR" dirty="0" smtClean="0"/>
          </a:p>
          <a:p>
            <a:endParaRPr kumimoji="1" lang="en-US" altLang="ko-KR" dirty="0" smtClean="0"/>
          </a:p>
          <a:p>
            <a:r>
              <a:rPr kumimoji="1" lang="ko-KR" altLang="en-US" dirty="0" smtClean="0"/>
              <a:t>문 건 웅 </a:t>
            </a:r>
            <a:endParaRPr kumimoji="1" lang="ko-KR" altLang="en-US" dirty="0"/>
          </a:p>
        </p:txBody>
      </p:sp>
    </p:spTree>
    <p:extLst>
      <p:ext uri="{BB962C8B-B14F-4D97-AF65-F5344CB8AC3E}">
        <p14:creationId xmlns:p14="http://schemas.microsoft.com/office/powerpoint/2010/main" val="16305057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algn="ctr"/>
            <a:r>
              <a:rPr kumimoji="1" lang="en-US" altLang="ko-KR" smtClean="0"/>
              <a:t>Type </a:t>
            </a:r>
            <a:r>
              <a:rPr kumimoji="1" lang="en-US" altLang="ko-KR" dirty="0" smtClean="0"/>
              <a:t>I and Type II Error</a:t>
            </a:r>
            <a:endParaRPr kumimoji="1" lang="ko-KR" altLang="en-US"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5437" y="1690689"/>
            <a:ext cx="5953125" cy="4457700"/>
          </a:xfrm>
          <a:prstGeom prst="rect">
            <a:avLst/>
          </a:prstGeom>
        </p:spPr>
      </p:pic>
    </p:spTree>
    <p:extLst>
      <p:ext uri="{BB962C8B-B14F-4D97-AF65-F5344CB8AC3E}">
        <p14:creationId xmlns:p14="http://schemas.microsoft.com/office/powerpoint/2010/main" val="1449335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dirty="0"/>
              <a:t>다중검정</a:t>
            </a:r>
            <a:r>
              <a:rPr kumimoji="1" lang="en-US" altLang="ko-KR" dirty="0"/>
              <a:t>(multiplicity)</a:t>
            </a:r>
            <a:r>
              <a:rPr kumimoji="1" lang="ko-KR" altLang="en-US" dirty="0"/>
              <a:t>의 문제</a:t>
            </a:r>
          </a:p>
        </p:txBody>
      </p:sp>
      <p:sp>
        <p:nvSpPr>
          <p:cNvPr id="3" name="내용 개체 틀 2"/>
          <p:cNvSpPr>
            <a:spLocks noGrp="1"/>
          </p:cNvSpPr>
          <p:nvPr>
            <p:ph idx="1"/>
          </p:nvPr>
        </p:nvSpPr>
        <p:spPr/>
        <p:txBody>
          <a:bodyPr/>
          <a:lstStyle/>
          <a:p>
            <a:r>
              <a:rPr kumimoji="1" lang="en-US" altLang="ko-KR" dirty="0" smtClean="0"/>
              <a:t>Primary Outcome</a:t>
            </a:r>
            <a:r>
              <a:rPr kumimoji="1" lang="ko-KR" altLang="en-US" dirty="0" smtClean="0"/>
              <a:t>은 하나이어야 한다</a:t>
            </a:r>
            <a:r>
              <a:rPr kumimoji="1" lang="en-US" altLang="ko-KR" dirty="0" smtClean="0"/>
              <a:t>.</a:t>
            </a:r>
          </a:p>
          <a:p>
            <a:endParaRPr kumimoji="1" lang="en-US" altLang="ko-KR" dirty="0"/>
          </a:p>
          <a:p>
            <a:endParaRPr kumimoji="1" lang="en-US" altLang="ko-KR" dirty="0" smtClean="0"/>
          </a:p>
          <a:p>
            <a:endParaRPr kumimoji="1" lang="en-US" altLang="ko-KR" dirty="0"/>
          </a:p>
          <a:p>
            <a:endParaRPr kumimoji="1" lang="en-US" altLang="ko-KR" dirty="0" smtClean="0"/>
          </a:p>
          <a:p>
            <a:endParaRPr kumimoji="1" lang="en-US" altLang="ko-KR" dirty="0"/>
          </a:p>
          <a:p>
            <a:endParaRPr kumimoji="1" lang="en-US" altLang="ko-KR" dirty="0" smtClean="0"/>
          </a:p>
          <a:p>
            <a:r>
              <a:rPr kumimoji="1" lang="ko-KR" altLang="en-US" dirty="0" smtClean="0">
                <a:hlinkClick r:id="rId2" invalidUrl="http::/web-r.org:3838/multiplicity"/>
              </a:rPr>
              <a:t>다중검정의 문제</a:t>
            </a:r>
            <a:endParaRPr kumimoji="1" lang="en-US" altLang="ko-KR" dirty="0" smtClean="0"/>
          </a:p>
        </p:txBody>
      </p:sp>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4840" y="2641092"/>
            <a:ext cx="5080000" cy="2362200"/>
          </a:xfrm>
          <a:prstGeom prst="rect">
            <a:avLst/>
          </a:prstGeom>
        </p:spPr>
      </p:pic>
    </p:spTree>
    <p:extLst>
      <p:ext uri="{BB962C8B-B14F-4D97-AF65-F5344CB8AC3E}">
        <p14:creationId xmlns:p14="http://schemas.microsoft.com/office/powerpoint/2010/main" val="11145277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706374" y="876414"/>
            <a:ext cx="7886700" cy="1325563"/>
          </a:xfrm>
        </p:spPr>
        <p:txBody>
          <a:bodyPr/>
          <a:lstStyle/>
          <a:p>
            <a:pPr algn="ctr"/>
            <a:r>
              <a:rPr kumimoji="1" lang="ko-KR" altLang="en-US" dirty="0" smtClean="0"/>
              <a:t>사라진 총알구멍</a:t>
            </a:r>
            <a:endParaRPr kumimoji="1" lang="ko-KR" altLang="en-US"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4288" y="2468656"/>
            <a:ext cx="4690872" cy="3492501"/>
          </a:xfrm>
          <a:prstGeom prst="rect">
            <a:avLst/>
          </a:prstGeom>
        </p:spPr>
      </p:pic>
    </p:spTree>
    <p:extLst>
      <p:ext uri="{BB962C8B-B14F-4D97-AF65-F5344CB8AC3E}">
        <p14:creationId xmlns:p14="http://schemas.microsoft.com/office/powerpoint/2010/main" val="15214667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smtClean="0"/>
              <a:t>2</a:t>
            </a:r>
            <a:r>
              <a:rPr kumimoji="1" lang="ko-KR" altLang="en-US" dirty="0" smtClean="0"/>
              <a:t>차 세계대전</a:t>
            </a:r>
            <a:r>
              <a:rPr kumimoji="1" lang="en-US" altLang="ko-KR" dirty="0" smtClean="0"/>
              <a:t>,</a:t>
            </a:r>
            <a:r>
              <a:rPr kumimoji="1" lang="ko-KR" altLang="en-US" dirty="0" smtClean="0"/>
              <a:t> 교전 후 미군기</a:t>
            </a:r>
            <a:endParaRPr kumimoji="1" lang="ko-KR" altLang="en-US" dirty="0"/>
          </a:p>
        </p:txBody>
      </p:sp>
      <p:graphicFrame>
        <p:nvGraphicFramePr>
          <p:cNvPr id="4" name="내용 개체 틀 3"/>
          <p:cNvGraphicFramePr>
            <a:graphicFrameLocks noGrp="1"/>
          </p:cNvGraphicFramePr>
          <p:nvPr>
            <p:ph idx="1"/>
            <p:extLst>
              <p:ext uri="{D42A27DB-BD31-4B8C-83A1-F6EECF244321}">
                <p14:modId xmlns:p14="http://schemas.microsoft.com/office/powerpoint/2010/main" val="985204763"/>
              </p:ext>
            </p:extLst>
          </p:nvPr>
        </p:nvGraphicFramePr>
        <p:xfrm>
          <a:off x="701802" y="3681857"/>
          <a:ext cx="7886700" cy="1854200"/>
        </p:xfrm>
        <a:graphic>
          <a:graphicData uri="http://schemas.openxmlformats.org/drawingml/2006/table">
            <a:tbl>
              <a:tblPr firstRow="1" bandRow="1">
                <a:tableStyleId>{5C22544A-7EE6-4342-B048-85BDC9FD1C3A}</a:tableStyleId>
              </a:tblPr>
              <a:tblGrid>
                <a:gridCol w="3943350"/>
                <a:gridCol w="3943350"/>
              </a:tblGrid>
              <a:tr h="370840">
                <a:tc>
                  <a:txBody>
                    <a:bodyPr/>
                    <a:lstStyle/>
                    <a:p>
                      <a:pPr latinLnBrk="1"/>
                      <a:r>
                        <a:rPr lang="ko-KR" altLang="en-US" dirty="0" smtClean="0"/>
                        <a:t>비행기의 부위</a:t>
                      </a:r>
                      <a:endParaRPr lang="ko-KR" altLang="en-US" dirty="0"/>
                    </a:p>
                  </a:txBody>
                  <a:tcPr/>
                </a:tc>
                <a:tc>
                  <a:txBody>
                    <a:bodyPr/>
                    <a:lstStyle/>
                    <a:p>
                      <a:pPr latinLnBrk="1"/>
                      <a:r>
                        <a:rPr lang="ko-KR" altLang="en-US" dirty="0" smtClean="0"/>
                        <a:t>제곱피트 당 총알구멍 개수</a:t>
                      </a:r>
                      <a:endParaRPr lang="ko-KR" altLang="en-US" dirty="0"/>
                    </a:p>
                  </a:txBody>
                  <a:tcPr/>
                </a:tc>
              </a:tr>
              <a:tr h="370840">
                <a:tc>
                  <a:txBody>
                    <a:bodyPr/>
                    <a:lstStyle/>
                    <a:p>
                      <a:pPr latinLnBrk="1"/>
                      <a:r>
                        <a:rPr lang="ko-KR" altLang="en-US" dirty="0" smtClean="0"/>
                        <a:t>엔진</a:t>
                      </a:r>
                      <a:endParaRPr lang="ko-KR" altLang="en-US" dirty="0"/>
                    </a:p>
                  </a:txBody>
                  <a:tcPr/>
                </a:tc>
                <a:tc>
                  <a:txBody>
                    <a:bodyPr/>
                    <a:lstStyle/>
                    <a:p>
                      <a:pPr latinLnBrk="1"/>
                      <a:r>
                        <a:rPr lang="en-US" altLang="ko-KR" dirty="0" smtClean="0"/>
                        <a:t>1.11</a:t>
                      </a:r>
                      <a:endParaRPr lang="ko-KR" altLang="en-US" dirty="0"/>
                    </a:p>
                  </a:txBody>
                  <a:tcPr/>
                </a:tc>
              </a:tr>
              <a:tr h="370840">
                <a:tc>
                  <a:txBody>
                    <a:bodyPr/>
                    <a:lstStyle/>
                    <a:p>
                      <a:pPr latinLnBrk="1"/>
                      <a:r>
                        <a:rPr lang="ko-KR" altLang="en-US" dirty="0" smtClean="0"/>
                        <a:t>동체</a:t>
                      </a:r>
                      <a:endParaRPr lang="ko-KR" altLang="en-US" dirty="0"/>
                    </a:p>
                  </a:txBody>
                  <a:tcPr/>
                </a:tc>
                <a:tc>
                  <a:txBody>
                    <a:bodyPr/>
                    <a:lstStyle/>
                    <a:p>
                      <a:pPr latinLnBrk="1"/>
                      <a:r>
                        <a:rPr lang="en-US" altLang="ko-KR" dirty="0" smtClean="0"/>
                        <a:t>1.73</a:t>
                      </a:r>
                      <a:endParaRPr lang="ko-KR" altLang="en-US" dirty="0"/>
                    </a:p>
                  </a:txBody>
                  <a:tcPr/>
                </a:tc>
              </a:tr>
              <a:tr h="370840">
                <a:tc>
                  <a:txBody>
                    <a:bodyPr/>
                    <a:lstStyle/>
                    <a:p>
                      <a:pPr latinLnBrk="1"/>
                      <a:r>
                        <a:rPr lang="ko-KR" altLang="en-US" dirty="0" smtClean="0"/>
                        <a:t>연료계</a:t>
                      </a:r>
                      <a:endParaRPr lang="ko-KR" altLang="en-US" dirty="0"/>
                    </a:p>
                  </a:txBody>
                  <a:tcPr/>
                </a:tc>
                <a:tc>
                  <a:txBody>
                    <a:bodyPr/>
                    <a:lstStyle/>
                    <a:p>
                      <a:pPr latinLnBrk="1"/>
                      <a:r>
                        <a:rPr lang="en-US" altLang="ko-KR" dirty="0" smtClean="0"/>
                        <a:t>1.55</a:t>
                      </a:r>
                      <a:endParaRPr lang="ko-KR" altLang="en-US" dirty="0"/>
                    </a:p>
                  </a:txBody>
                  <a:tcPr/>
                </a:tc>
              </a:tr>
              <a:tr h="370840">
                <a:tc>
                  <a:txBody>
                    <a:bodyPr/>
                    <a:lstStyle/>
                    <a:p>
                      <a:pPr latinLnBrk="1"/>
                      <a:r>
                        <a:rPr lang="ko-KR" altLang="en-US" dirty="0" smtClean="0"/>
                        <a:t>기체의 나머지 부분</a:t>
                      </a:r>
                      <a:endParaRPr lang="ko-KR" altLang="en-US" dirty="0"/>
                    </a:p>
                  </a:txBody>
                  <a:tcPr/>
                </a:tc>
                <a:tc>
                  <a:txBody>
                    <a:bodyPr/>
                    <a:lstStyle/>
                    <a:p>
                      <a:pPr latinLnBrk="1"/>
                      <a:r>
                        <a:rPr lang="en-US" altLang="ko-KR" dirty="0" smtClean="0"/>
                        <a:t>1.80</a:t>
                      </a:r>
                      <a:endParaRPr lang="ko-KR" altLang="en-US" dirty="0"/>
                    </a:p>
                  </a:txBody>
                  <a:tcPr/>
                </a:tc>
              </a:tr>
            </a:tbl>
          </a:graphicData>
        </a:graphic>
      </p:graphicFrame>
      <p:sp>
        <p:nvSpPr>
          <p:cNvPr id="5" name="TextBox 4"/>
          <p:cNvSpPr txBox="1"/>
          <p:nvPr/>
        </p:nvSpPr>
        <p:spPr>
          <a:xfrm>
            <a:off x="628650" y="1829181"/>
            <a:ext cx="8403336" cy="1569660"/>
          </a:xfrm>
          <a:prstGeom prst="rect">
            <a:avLst/>
          </a:prstGeom>
          <a:noFill/>
        </p:spPr>
        <p:txBody>
          <a:bodyPr wrap="square" rtlCol="0">
            <a:spAutoFit/>
          </a:bodyPr>
          <a:lstStyle/>
          <a:p>
            <a:r>
              <a:rPr kumimoji="1" lang="ko-KR" altLang="en-US" sz="2400" dirty="0" smtClean="0"/>
              <a:t>격추되지 않으려면 </a:t>
            </a:r>
            <a:r>
              <a:rPr kumimoji="1" lang="en-US" altLang="ko-KR" sz="2400" dirty="0" smtClean="0"/>
              <a:t>:</a:t>
            </a:r>
            <a:r>
              <a:rPr kumimoji="1" lang="ko-KR" altLang="en-US" sz="2400" dirty="0" smtClean="0"/>
              <a:t> 철갑을 입혀야 한다</a:t>
            </a:r>
            <a:r>
              <a:rPr kumimoji="1" lang="en-US" altLang="ko-KR" sz="2400" dirty="0" smtClean="0"/>
              <a:t>.</a:t>
            </a:r>
          </a:p>
          <a:p>
            <a:r>
              <a:rPr kumimoji="1" lang="ko-KR" altLang="en-US" sz="2400" dirty="0" smtClean="0"/>
              <a:t>철갑을 입히면 무거워지고 조종이 어렵고 연료가 더 소비된다</a:t>
            </a:r>
            <a:r>
              <a:rPr kumimoji="1" lang="en-US" altLang="ko-KR" sz="2400" dirty="0" smtClean="0"/>
              <a:t>.</a:t>
            </a:r>
          </a:p>
          <a:p>
            <a:endParaRPr kumimoji="1" lang="en-US" altLang="ko-KR" sz="2400" dirty="0"/>
          </a:p>
          <a:p>
            <a:r>
              <a:rPr kumimoji="1" lang="ko-KR" altLang="en-US" sz="2400" dirty="0" smtClean="0"/>
              <a:t>정확히 어느 부분에 얼마나 철갑을 둘러야 할까</a:t>
            </a:r>
            <a:r>
              <a:rPr kumimoji="1" lang="en-US" altLang="ko-KR" sz="2400" dirty="0" smtClean="0"/>
              <a:t>?</a:t>
            </a:r>
            <a:endParaRPr kumimoji="1" lang="ko-KR" altLang="en-US" sz="2400" dirty="0"/>
          </a:p>
        </p:txBody>
      </p:sp>
    </p:spTree>
    <p:extLst>
      <p:ext uri="{BB962C8B-B14F-4D97-AF65-F5344CB8AC3E}">
        <p14:creationId xmlns:p14="http://schemas.microsoft.com/office/powerpoint/2010/main" val="15048394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dirty="0" smtClean="0"/>
              <a:t>아브라함 발드</a:t>
            </a:r>
            <a:endParaRPr kumimoji="1" lang="ko-KR" altLang="en-US" dirty="0"/>
          </a:p>
        </p:txBody>
      </p:sp>
      <p:sp>
        <p:nvSpPr>
          <p:cNvPr id="3" name="내용 개체 틀 2"/>
          <p:cNvSpPr>
            <a:spLocks noGrp="1"/>
          </p:cNvSpPr>
          <p:nvPr>
            <p:ph idx="1"/>
          </p:nvPr>
        </p:nvSpPr>
        <p:spPr/>
        <p:txBody>
          <a:bodyPr/>
          <a:lstStyle/>
          <a:p>
            <a:r>
              <a:rPr kumimoji="1" lang="ko-KR" altLang="en-US" dirty="0" smtClean="0"/>
              <a:t>갑옷을 총알구멍이 난곳에 두르면 안됩니다</a:t>
            </a:r>
            <a:r>
              <a:rPr kumimoji="1" lang="en-US" altLang="ko-KR" dirty="0" smtClean="0"/>
              <a:t>.</a:t>
            </a:r>
          </a:p>
          <a:p>
            <a:r>
              <a:rPr kumimoji="1" lang="ko-KR" altLang="en-US" dirty="0" smtClean="0"/>
              <a:t>총알구멍이 없는 곳</a:t>
            </a:r>
            <a:r>
              <a:rPr kumimoji="1" lang="en-US" altLang="ko-KR" dirty="0" smtClean="0"/>
              <a:t>,</a:t>
            </a:r>
            <a:r>
              <a:rPr kumimoji="1" lang="ko-KR" altLang="en-US" dirty="0" smtClean="0"/>
              <a:t> 즉 엔진에 둘러야 합니다</a:t>
            </a:r>
            <a:r>
              <a:rPr kumimoji="1" lang="en-US" altLang="ko-KR" dirty="0" smtClean="0"/>
              <a:t>.</a:t>
            </a:r>
            <a:r>
              <a:rPr kumimoji="1" lang="ko-KR" altLang="en-US" dirty="0" smtClean="0"/>
              <a:t> </a:t>
            </a:r>
            <a:endParaRPr kumimoji="1" lang="en-US" altLang="ko-KR" dirty="0" smtClean="0"/>
          </a:p>
        </p:txBody>
      </p:sp>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4512" y="2941828"/>
            <a:ext cx="5514975" cy="3476625"/>
          </a:xfrm>
          <a:prstGeom prst="rect">
            <a:avLst/>
          </a:prstGeom>
        </p:spPr>
      </p:pic>
    </p:spTree>
    <p:extLst>
      <p:ext uri="{BB962C8B-B14F-4D97-AF65-F5344CB8AC3E}">
        <p14:creationId xmlns:p14="http://schemas.microsoft.com/office/powerpoint/2010/main" val="8442452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dirty="0" smtClean="0"/>
              <a:t>생존편향</a:t>
            </a:r>
            <a:endParaRPr kumimoji="1" lang="ko-KR" altLang="en-US" dirty="0"/>
          </a:p>
        </p:txBody>
      </p:sp>
      <p:sp>
        <p:nvSpPr>
          <p:cNvPr id="3" name="내용 개체 틀 2"/>
          <p:cNvSpPr>
            <a:spLocks noGrp="1"/>
          </p:cNvSpPr>
          <p:nvPr>
            <p:ph idx="1"/>
          </p:nvPr>
        </p:nvSpPr>
        <p:spPr/>
        <p:txBody>
          <a:bodyPr/>
          <a:lstStyle/>
          <a:p>
            <a:r>
              <a:rPr kumimoji="1" lang="ko-KR" altLang="en-US" dirty="0" smtClean="0"/>
              <a:t>위키피디아 </a:t>
            </a:r>
            <a:r>
              <a:rPr kumimoji="1" lang="en-US" altLang="ko-KR" dirty="0" smtClean="0"/>
              <a:t>–</a:t>
            </a:r>
            <a:r>
              <a:rPr kumimoji="1" lang="ko-KR" altLang="en-US" dirty="0" smtClean="0"/>
              <a:t> </a:t>
            </a:r>
            <a:r>
              <a:rPr kumimoji="1" lang="en-US" altLang="ko-KR" dirty="0" smtClean="0">
                <a:hlinkClick r:id="rId2"/>
              </a:rPr>
              <a:t>Survivalship bias</a:t>
            </a:r>
            <a:endParaRPr kumimoji="1" lang="en-US" altLang="ko-KR" dirty="0" smtClean="0"/>
          </a:p>
        </p:txBody>
      </p:sp>
    </p:spTree>
    <p:extLst>
      <p:ext uri="{BB962C8B-B14F-4D97-AF65-F5344CB8AC3E}">
        <p14:creationId xmlns:p14="http://schemas.microsoft.com/office/powerpoint/2010/main" val="1495677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793242" y="2577975"/>
            <a:ext cx="7886700" cy="1015618"/>
          </a:xfrm>
        </p:spPr>
        <p:txBody>
          <a:bodyPr/>
          <a:lstStyle/>
          <a:p>
            <a:pPr algn="ctr"/>
            <a:r>
              <a:rPr kumimoji="1" lang="en-US" altLang="ko-KR" dirty="0" smtClean="0"/>
              <a:t>Intention to treat analysis</a:t>
            </a:r>
            <a:endParaRPr kumimoji="1" lang="ko-KR" altLang="en-US" dirty="0"/>
          </a:p>
        </p:txBody>
      </p:sp>
    </p:spTree>
    <p:extLst>
      <p:ext uri="{BB962C8B-B14F-4D97-AF65-F5344CB8AC3E}">
        <p14:creationId xmlns:p14="http://schemas.microsoft.com/office/powerpoint/2010/main" val="11188399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0"/>
            <a:ext cx="8513379" cy="6858000"/>
          </a:xfrm>
          <a:prstGeom prst="rect">
            <a:avLst/>
          </a:prstGeom>
        </p:spPr>
      </p:pic>
    </p:spTree>
    <p:extLst>
      <p:ext uri="{BB962C8B-B14F-4D97-AF65-F5344CB8AC3E}">
        <p14:creationId xmlns:p14="http://schemas.microsoft.com/office/powerpoint/2010/main" val="13309757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4400"/>
            <a:ext cx="9144000" cy="5004741"/>
          </a:xfrm>
          <a:prstGeom prst="rect">
            <a:avLst/>
          </a:prstGeom>
        </p:spPr>
      </p:pic>
    </p:spTree>
    <p:extLst>
      <p:ext uri="{BB962C8B-B14F-4D97-AF65-F5344CB8AC3E}">
        <p14:creationId xmlns:p14="http://schemas.microsoft.com/office/powerpoint/2010/main" val="16948132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1"/>
          <p:cNvGraphicFramePr>
            <a:graphicFrameLocks noGrp="1"/>
          </p:cNvGraphicFramePr>
          <p:nvPr>
            <p:extLst>
              <p:ext uri="{D42A27DB-BD31-4B8C-83A1-F6EECF244321}">
                <p14:modId xmlns:p14="http://schemas.microsoft.com/office/powerpoint/2010/main" val="655927366"/>
              </p:ext>
            </p:extLst>
          </p:nvPr>
        </p:nvGraphicFramePr>
        <p:xfrm>
          <a:off x="719328" y="1936496"/>
          <a:ext cx="7555992" cy="4192888"/>
        </p:xfrm>
        <a:graphic>
          <a:graphicData uri="http://schemas.openxmlformats.org/drawingml/2006/table">
            <a:tbl>
              <a:tblPr firstRow="1" bandRow="1">
                <a:tableStyleId>{5C22544A-7EE6-4342-B048-85BDC9FD1C3A}</a:tableStyleId>
              </a:tblPr>
              <a:tblGrid>
                <a:gridCol w="1259332"/>
                <a:gridCol w="1259332"/>
                <a:gridCol w="1259332"/>
                <a:gridCol w="1259332"/>
                <a:gridCol w="1259332"/>
                <a:gridCol w="1259332"/>
              </a:tblGrid>
              <a:tr h="524111">
                <a:tc>
                  <a:txBody>
                    <a:bodyPr/>
                    <a:lstStyle/>
                    <a:p>
                      <a:pPr algn="ctr" latinLnBrk="1"/>
                      <a:endParaRPr lang="ko-KR" altLang="en-US" dirty="0"/>
                    </a:p>
                  </a:txBody>
                  <a:tcPr/>
                </a:tc>
                <a:tc>
                  <a:txBody>
                    <a:bodyPr/>
                    <a:lstStyle/>
                    <a:p>
                      <a:pPr algn="ctr" latinLnBrk="1"/>
                      <a:r>
                        <a:rPr lang="ko-KR" altLang="en-US" dirty="0" smtClean="0"/>
                        <a:t>배정</a:t>
                      </a:r>
                      <a:endParaRPr lang="ko-KR" altLang="en-US" dirty="0"/>
                    </a:p>
                  </a:txBody>
                  <a:tcPr/>
                </a:tc>
                <a:tc>
                  <a:txBody>
                    <a:bodyPr/>
                    <a:lstStyle/>
                    <a:p>
                      <a:pPr algn="ctr" latinLnBrk="1"/>
                      <a:r>
                        <a:rPr lang="en-US" altLang="ko-KR" dirty="0" smtClean="0"/>
                        <a:t>Medical</a:t>
                      </a:r>
                      <a:endParaRPr lang="ko-KR" altLang="en-US" dirty="0"/>
                    </a:p>
                  </a:txBody>
                  <a:tcPr/>
                </a:tc>
                <a:tc>
                  <a:txBody>
                    <a:bodyPr/>
                    <a:lstStyle/>
                    <a:p>
                      <a:pPr algn="ctr" latinLnBrk="1"/>
                      <a:r>
                        <a:rPr lang="en-US" altLang="ko-KR" dirty="0" smtClean="0"/>
                        <a:t>Medical</a:t>
                      </a:r>
                      <a:endParaRPr lang="ko-KR" altLang="en-US" dirty="0"/>
                    </a:p>
                  </a:txBody>
                  <a:tcPr/>
                </a:tc>
                <a:tc>
                  <a:txBody>
                    <a:bodyPr/>
                    <a:lstStyle/>
                    <a:p>
                      <a:pPr algn="ctr" latinLnBrk="1"/>
                      <a:r>
                        <a:rPr lang="en-US" altLang="ko-KR" dirty="0" smtClean="0"/>
                        <a:t>Surgical</a:t>
                      </a:r>
                      <a:endParaRPr lang="ko-KR" altLang="en-US" dirty="0"/>
                    </a:p>
                  </a:txBody>
                  <a:tcPr/>
                </a:tc>
                <a:tc>
                  <a:txBody>
                    <a:bodyPr/>
                    <a:lstStyle/>
                    <a:p>
                      <a:pPr algn="ctr" latinLnBrk="1"/>
                      <a:r>
                        <a:rPr lang="en-US" altLang="ko-KR" dirty="0" smtClean="0"/>
                        <a:t>Surgical</a:t>
                      </a:r>
                      <a:endParaRPr lang="ko-KR" altLang="en-US" dirty="0"/>
                    </a:p>
                  </a:txBody>
                  <a:tcPr/>
                </a:tc>
              </a:tr>
              <a:tr h="524111">
                <a:tc>
                  <a:txBody>
                    <a:bodyPr/>
                    <a:lstStyle/>
                    <a:p>
                      <a:pPr algn="ctr" latinLnBrk="1"/>
                      <a:endParaRPr lang="ko-KR" altLang="en-US" dirty="0"/>
                    </a:p>
                  </a:txBody>
                  <a:tcPr/>
                </a:tc>
                <a:tc>
                  <a:txBody>
                    <a:bodyPr/>
                    <a:lstStyle/>
                    <a:p>
                      <a:pPr algn="ctr" latinLnBrk="1"/>
                      <a:r>
                        <a:rPr lang="ko-KR" altLang="en-US" dirty="0" smtClean="0"/>
                        <a:t>실제</a:t>
                      </a:r>
                      <a:endParaRPr lang="ko-KR" altLang="en-US" dirty="0"/>
                    </a:p>
                  </a:txBody>
                  <a:tcPr/>
                </a:tc>
                <a:tc>
                  <a:txBody>
                    <a:bodyPr/>
                    <a:lstStyle/>
                    <a:p>
                      <a:pPr algn="ctr" latinLnBrk="1"/>
                      <a:r>
                        <a:rPr lang="en-US" altLang="ko-KR" dirty="0" smtClean="0"/>
                        <a:t>Medical </a:t>
                      </a:r>
                      <a:endParaRPr lang="ko-KR" altLang="en-US" dirty="0"/>
                    </a:p>
                  </a:txBody>
                  <a:tcPr/>
                </a:tc>
                <a:tc>
                  <a:txBody>
                    <a:bodyPr/>
                    <a:lstStyle/>
                    <a:p>
                      <a:pPr algn="ctr" latinLnBrk="1"/>
                      <a:r>
                        <a:rPr lang="en-US" altLang="ko-KR" dirty="0" smtClean="0"/>
                        <a:t>Surgical</a:t>
                      </a:r>
                      <a:endParaRPr lang="ko-KR" altLang="en-US" dirty="0"/>
                    </a:p>
                  </a:txBody>
                  <a:tcPr/>
                </a:tc>
                <a:tc>
                  <a:txBody>
                    <a:bodyPr/>
                    <a:lstStyle/>
                    <a:p>
                      <a:pPr algn="ctr" latinLnBrk="1"/>
                      <a:r>
                        <a:rPr lang="en-US" altLang="ko-KR" dirty="0" smtClean="0"/>
                        <a:t>Surgical</a:t>
                      </a:r>
                      <a:endParaRPr lang="ko-KR" altLang="en-US" dirty="0"/>
                    </a:p>
                  </a:txBody>
                  <a:tcPr/>
                </a:tc>
                <a:tc>
                  <a:txBody>
                    <a:bodyPr/>
                    <a:lstStyle/>
                    <a:p>
                      <a:pPr algn="ctr" latinLnBrk="1"/>
                      <a:r>
                        <a:rPr lang="en-US" altLang="ko-KR" dirty="0" smtClean="0"/>
                        <a:t>Medical</a:t>
                      </a:r>
                      <a:endParaRPr lang="ko-KR" altLang="en-US" dirty="0"/>
                    </a:p>
                  </a:txBody>
                  <a:tcPr/>
                </a:tc>
              </a:tr>
              <a:tr h="524111">
                <a:tc>
                  <a:txBody>
                    <a:bodyPr/>
                    <a:lstStyle/>
                    <a:p>
                      <a:pPr algn="ctr" latinLnBrk="1"/>
                      <a:r>
                        <a:rPr lang="ko-KR" altLang="en-US" dirty="0" smtClean="0"/>
                        <a:t>생존자</a:t>
                      </a:r>
                      <a:endParaRPr lang="ko-KR" altLang="en-US" dirty="0"/>
                    </a:p>
                  </a:txBody>
                  <a:tcPr/>
                </a:tc>
                <a:tc>
                  <a:txBody>
                    <a:bodyPr/>
                    <a:lstStyle/>
                    <a:p>
                      <a:endParaRPr lang="ko-KR" altLang="en-US" dirty="0"/>
                    </a:p>
                  </a:txBody>
                  <a:tcPr/>
                </a:tc>
                <a:tc>
                  <a:txBody>
                    <a:bodyPr/>
                    <a:lstStyle/>
                    <a:p>
                      <a:pPr algn="r" latinLnBrk="1"/>
                      <a:r>
                        <a:rPr lang="en-US" altLang="ko-KR" dirty="0" smtClean="0"/>
                        <a:t> 296</a:t>
                      </a:r>
                      <a:endParaRPr lang="ko-KR" altLang="en-US" dirty="0"/>
                    </a:p>
                  </a:txBody>
                  <a:tcPr/>
                </a:tc>
                <a:tc>
                  <a:txBody>
                    <a:bodyPr/>
                    <a:lstStyle/>
                    <a:p>
                      <a:pPr algn="r" latinLnBrk="1"/>
                      <a:r>
                        <a:rPr lang="en-US" altLang="ko-KR" dirty="0" smtClean="0"/>
                        <a:t>48</a:t>
                      </a:r>
                      <a:endParaRPr lang="ko-KR" altLang="en-US" dirty="0"/>
                    </a:p>
                  </a:txBody>
                  <a:tcPr/>
                </a:tc>
                <a:tc>
                  <a:txBody>
                    <a:bodyPr/>
                    <a:lstStyle/>
                    <a:p>
                      <a:pPr algn="r" latinLnBrk="1"/>
                      <a:r>
                        <a:rPr lang="en-US" altLang="ko-KR" dirty="0" smtClean="0"/>
                        <a:t>353</a:t>
                      </a:r>
                      <a:endParaRPr lang="ko-KR" altLang="en-US" dirty="0"/>
                    </a:p>
                  </a:txBody>
                  <a:tcPr/>
                </a:tc>
                <a:tc>
                  <a:txBody>
                    <a:bodyPr/>
                    <a:lstStyle/>
                    <a:p>
                      <a:pPr algn="r" latinLnBrk="1"/>
                      <a:r>
                        <a:rPr lang="en-US" altLang="ko-KR" dirty="0" smtClean="0"/>
                        <a:t>20</a:t>
                      </a:r>
                      <a:endParaRPr lang="ko-KR" altLang="en-US" dirty="0"/>
                    </a:p>
                  </a:txBody>
                  <a:tcPr/>
                </a:tc>
              </a:tr>
              <a:tr h="524111">
                <a:tc>
                  <a:txBody>
                    <a:bodyPr/>
                    <a:lstStyle/>
                    <a:p>
                      <a:pPr algn="ctr" latinLnBrk="1"/>
                      <a:r>
                        <a:rPr lang="ko-KR" altLang="en-US" dirty="0" smtClean="0"/>
                        <a:t>사망자</a:t>
                      </a:r>
                      <a:endParaRPr lang="ko-KR" altLang="en-US" dirty="0"/>
                    </a:p>
                  </a:txBody>
                  <a:tcPr/>
                </a:tc>
                <a:tc>
                  <a:txBody>
                    <a:bodyPr/>
                    <a:lstStyle/>
                    <a:p>
                      <a:endParaRPr lang="ko-KR" altLang="en-US"/>
                    </a:p>
                  </a:txBody>
                  <a:tcPr/>
                </a:tc>
                <a:tc>
                  <a:txBody>
                    <a:bodyPr/>
                    <a:lstStyle/>
                    <a:p>
                      <a:pPr algn="r" latinLnBrk="1"/>
                      <a:r>
                        <a:rPr lang="en-US" altLang="ko-KR" dirty="0" smtClean="0"/>
                        <a:t>27</a:t>
                      </a:r>
                      <a:endParaRPr lang="ko-KR" altLang="en-US" dirty="0"/>
                    </a:p>
                  </a:txBody>
                  <a:tcPr/>
                </a:tc>
                <a:tc>
                  <a:txBody>
                    <a:bodyPr/>
                    <a:lstStyle/>
                    <a:p>
                      <a:pPr algn="r" latinLnBrk="1"/>
                      <a:r>
                        <a:rPr lang="en-US" altLang="ko-KR" dirty="0" smtClean="0"/>
                        <a:t>2</a:t>
                      </a:r>
                      <a:endParaRPr lang="ko-KR" altLang="en-US" dirty="0"/>
                    </a:p>
                  </a:txBody>
                  <a:tcPr/>
                </a:tc>
                <a:tc>
                  <a:txBody>
                    <a:bodyPr/>
                    <a:lstStyle/>
                    <a:p>
                      <a:pPr algn="r" latinLnBrk="1"/>
                      <a:r>
                        <a:rPr lang="en-US" altLang="ko-KR" dirty="0" smtClean="0"/>
                        <a:t>15</a:t>
                      </a:r>
                      <a:endParaRPr lang="ko-KR" altLang="en-US" dirty="0"/>
                    </a:p>
                  </a:txBody>
                  <a:tcPr/>
                </a:tc>
                <a:tc>
                  <a:txBody>
                    <a:bodyPr/>
                    <a:lstStyle/>
                    <a:p>
                      <a:pPr algn="r" latinLnBrk="1"/>
                      <a:r>
                        <a:rPr lang="en-US" altLang="ko-KR" dirty="0" smtClean="0"/>
                        <a:t>6</a:t>
                      </a:r>
                      <a:endParaRPr lang="ko-KR" altLang="en-US" dirty="0"/>
                    </a:p>
                  </a:txBody>
                  <a:tcPr/>
                </a:tc>
              </a:tr>
              <a:tr h="524111">
                <a:tc>
                  <a:txBody>
                    <a:bodyPr/>
                    <a:lstStyle/>
                    <a:p>
                      <a:pPr algn="ctr" latinLnBrk="1"/>
                      <a:endParaRPr lang="ko-KR" altLang="en-US" dirty="0"/>
                    </a:p>
                  </a:txBody>
                  <a:tcPr/>
                </a:tc>
                <a:tc>
                  <a:txBody>
                    <a:bodyPr/>
                    <a:lstStyle/>
                    <a:p>
                      <a:pPr latinLnBrk="1"/>
                      <a:endParaRPr lang="ko-KR" altLang="en-US" dirty="0"/>
                    </a:p>
                  </a:txBody>
                  <a:tcPr/>
                </a:tc>
                <a:tc>
                  <a:txBody>
                    <a:bodyPr/>
                    <a:lstStyle/>
                    <a:p>
                      <a:pPr algn="ctr" latinLnBrk="1"/>
                      <a:r>
                        <a:rPr lang="ko-KR" altLang="en-US" dirty="0" smtClean="0"/>
                        <a:t>사망자</a:t>
                      </a:r>
                      <a:endParaRPr lang="ko-KR" altLang="en-US" dirty="0"/>
                    </a:p>
                  </a:txBody>
                  <a:tcPr/>
                </a:tc>
                <a:tc>
                  <a:txBody>
                    <a:bodyPr/>
                    <a:lstStyle/>
                    <a:p>
                      <a:pPr algn="ctr" latinLnBrk="1"/>
                      <a:r>
                        <a:rPr lang="ko-KR" altLang="en-US" dirty="0" smtClean="0"/>
                        <a:t>전체</a:t>
                      </a:r>
                      <a:endParaRPr lang="ko-KR" altLang="en-US" dirty="0"/>
                    </a:p>
                  </a:txBody>
                  <a:tcPr/>
                </a:tc>
                <a:tc>
                  <a:txBody>
                    <a:bodyPr/>
                    <a:lstStyle/>
                    <a:p>
                      <a:pPr algn="ctr" latinLnBrk="1"/>
                      <a:r>
                        <a:rPr lang="ko-KR" altLang="en-US" dirty="0" smtClean="0"/>
                        <a:t>사망자</a:t>
                      </a:r>
                      <a:endParaRPr lang="ko-KR" altLang="en-US" dirty="0"/>
                    </a:p>
                  </a:txBody>
                  <a:tcPr/>
                </a:tc>
                <a:tc>
                  <a:txBody>
                    <a:bodyPr/>
                    <a:lstStyle/>
                    <a:p>
                      <a:pPr algn="ctr" latinLnBrk="1"/>
                      <a:r>
                        <a:rPr lang="ko-KR" altLang="en-US" dirty="0" smtClean="0"/>
                        <a:t>전체</a:t>
                      </a:r>
                      <a:endParaRPr lang="ko-KR" altLang="en-US" dirty="0"/>
                    </a:p>
                  </a:txBody>
                  <a:tcPr/>
                </a:tc>
              </a:tr>
              <a:tr h="524111">
                <a:tc>
                  <a:txBody>
                    <a:bodyPr/>
                    <a:lstStyle/>
                    <a:p>
                      <a:pPr algn="ctr" latinLnBrk="1"/>
                      <a:r>
                        <a:rPr lang="en-US" altLang="ko-KR" dirty="0" smtClean="0"/>
                        <a:t>ITT</a:t>
                      </a:r>
                      <a:endParaRPr lang="ko-KR" altLang="en-US" dirty="0"/>
                    </a:p>
                  </a:txBody>
                  <a:tcPr/>
                </a:tc>
                <a:tc>
                  <a:txBody>
                    <a:bodyPr/>
                    <a:lstStyle/>
                    <a:p>
                      <a:pPr latinLnBrk="1"/>
                      <a:endParaRPr lang="ko-KR" altLang="en-US" dirty="0"/>
                    </a:p>
                  </a:txBody>
                  <a:tcPr/>
                </a:tc>
                <a:tc>
                  <a:txBody>
                    <a:bodyPr/>
                    <a:lstStyle/>
                    <a:p>
                      <a:pPr algn="r" latinLnBrk="1"/>
                      <a:r>
                        <a:rPr lang="en-US" altLang="ko-KR" dirty="0" smtClean="0"/>
                        <a:t>29</a:t>
                      </a:r>
                      <a:endParaRPr lang="ko-KR" altLang="en-US" dirty="0"/>
                    </a:p>
                  </a:txBody>
                  <a:tcPr/>
                </a:tc>
                <a:tc>
                  <a:txBody>
                    <a:bodyPr/>
                    <a:lstStyle/>
                    <a:p>
                      <a:pPr algn="r" latinLnBrk="1"/>
                      <a:r>
                        <a:rPr lang="en-US" altLang="ko-KR" dirty="0" smtClean="0"/>
                        <a:t>373</a:t>
                      </a:r>
                      <a:endParaRPr lang="ko-KR" altLang="en-US" dirty="0"/>
                    </a:p>
                  </a:txBody>
                  <a:tcPr/>
                </a:tc>
                <a:tc>
                  <a:txBody>
                    <a:bodyPr/>
                    <a:lstStyle/>
                    <a:p>
                      <a:pPr algn="r" latinLnBrk="1"/>
                      <a:r>
                        <a:rPr lang="en-US" altLang="ko-KR" dirty="0" smtClean="0"/>
                        <a:t>21</a:t>
                      </a:r>
                      <a:endParaRPr lang="ko-KR" altLang="en-US" dirty="0"/>
                    </a:p>
                  </a:txBody>
                  <a:tcPr/>
                </a:tc>
                <a:tc>
                  <a:txBody>
                    <a:bodyPr/>
                    <a:lstStyle/>
                    <a:p>
                      <a:pPr algn="r" latinLnBrk="1"/>
                      <a:r>
                        <a:rPr lang="en-US" altLang="ko-KR" dirty="0" smtClean="0"/>
                        <a:t>394</a:t>
                      </a:r>
                      <a:endParaRPr lang="ko-KR" altLang="en-US" dirty="0"/>
                    </a:p>
                  </a:txBody>
                  <a:tcPr/>
                </a:tc>
              </a:tr>
              <a:tr h="524111">
                <a:tc>
                  <a:txBody>
                    <a:bodyPr/>
                    <a:lstStyle/>
                    <a:p>
                      <a:pPr algn="ctr" latinLnBrk="1"/>
                      <a:r>
                        <a:rPr lang="en-US" altLang="ko-KR" dirty="0" smtClean="0"/>
                        <a:t>PP </a:t>
                      </a:r>
                      <a:endParaRPr lang="ko-KR" altLang="en-US" dirty="0"/>
                    </a:p>
                  </a:txBody>
                  <a:tcPr/>
                </a:tc>
                <a:tc>
                  <a:txBody>
                    <a:bodyPr/>
                    <a:lstStyle/>
                    <a:p>
                      <a:pPr latinLnBrk="1"/>
                      <a:endParaRPr lang="ko-KR" altLang="en-US" dirty="0"/>
                    </a:p>
                  </a:txBody>
                  <a:tcPr/>
                </a:tc>
                <a:tc>
                  <a:txBody>
                    <a:bodyPr/>
                    <a:lstStyle/>
                    <a:p>
                      <a:pPr algn="r" latinLnBrk="1"/>
                      <a:r>
                        <a:rPr lang="en-US" altLang="ko-KR" dirty="0" smtClean="0"/>
                        <a:t>27</a:t>
                      </a:r>
                      <a:endParaRPr lang="ko-KR" altLang="en-US" dirty="0"/>
                    </a:p>
                  </a:txBody>
                  <a:tcPr/>
                </a:tc>
                <a:tc>
                  <a:txBody>
                    <a:bodyPr/>
                    <a:lstStyle/>
                    <a:p>
                      <a:pPr algn="r" latinLnBrk="1"/>
                      <a:r>
                        <a:rPr lang="en-US" altLang="ko-KR" dirty="0" smtClean="0"/>
                        <a:t>323</a:t>
                      </a:r>
                      <a:endParaRPr lang="ko-KR" altLang="en-US" dirty="0"/>
                    </a:p>
                  </a:txBody>
                  <a:tcPr/>
                </a:tc>
                <a:tc>
                  <a:txBody>
                    <a:bodyPr/>
                    <a:lstStyle/>
                    <a:p>
                      <a:pPr algn="r" latinLnBrk="1"/>
                      <a:r>
                        <a:rPr lang="en-US" altLang="ko-KR" dirty="0" smtClean="0"/>
                        <a:t>15</a:t>
                      </a:r>
                      <a:endParaRPr lang="ko-KR" altLang="en-US" dirty="0"/>
                    </a:p>
                  </a:txBody>
                  <a:tcPr/>
                </a:tc>
                <a:tc>
                  <a:txBody>
                    <a:bodyPr/>
                    <a:lstStyle/>
                    <a:p>
                      <a:pPr algn="r" latinLnBrk="1"/>
                      <a:r>
                        <a:rPr lang="en-US" altLang="ko-KR" dirty="0" smtClean="0"/>
                        <a:t>368</a:t>
                      </a:r>
                      <a:endParaRPr lang="ko-KR" altLang="en-US" dirty="0"/>
                    </a:p>
                  </a:txBody>
                  <a:tcPr/>
                </a:tc>
              </a:tr>
              <a:tr h="524111">
                <a:tc>
                  <a:txBody>
                    <a:bodyPr/>
                    <a:lstStyle/>
                    <a:p>
                      <a:pPr algn="ctr" latinLnBrk="1"/>
                      <a:r>
                        <a:rPr lang="en-US" altLang="ko-KR" dirty="0" smtClean="0"/>
                        <a:t>AT</a:t>
                      </a:r>
                      <a:endParaRPr lang="ko-KR" altLang="en-US" dirty="0"/>
                    </a:p>
                  </a:txBody>
                  <a:tcPr/>
                </a:tc>
                <a:tc>
                  <a:txBody>
                    <a:bodyPr/>
                    <a:lstStyle/>
                    <a:p>
                      <a:pPr latinLnBrk="1"/>
                      <a:endParaRPr lang="ko-KR" altLang="en-US" dirty="0"/>
                    </a:p>
                  </a:txBody>
                  <a:tcPr/>
                </a:tc>
                <a:tc>
                  <a:txBody>
                    <a:bodyPr/>
                    <a:lstStyle/>
                    <a:p>
                      <a:pPr algn="r" latinLnBrk="1"/>
                      <a:r>
                        <a:rPr lang="en-US" altLang="ko-KR" dirty="0" smtClean="0"/>
                        <a:t>33</a:t>
                      </a:r>
                      <a:endParaRPr lang="ko-KR" altLang="en-US" dirty="0"/>
                    </a:p>
                  </a:txBody>
                  <a:tcPr/>
                </a:tc>
                <a:tc>
                  <a:txBody>
                    <a:bodyPr/>
                    <a:lstStyle/>
                    <a:p>
                      <a:pPr algn="r" latinLnBrk="1"/>
                      <a:r>
                        <a:rPr lang="en-US" altLang="ko-KR" dirty="0" smtClean="0"/>
                        <a:t>349</a:t>
                      </a:r>
                      <a:endParaRPr lang="ko-KR" altLang="en-US" dirty="0"/>
                    </a:p>
                  </a:txBody>
                  <a:tcPr/>
                </a:tc>
                <a:tc>
                  <a:txBody>
                    <a:bodyPr/>
                    <a:lstStyle/>
                    <a:p>
                      <a:pPr algn="r" latinLnBrk="1"/>
                      <a:r>
                        <a:rPr lang="en-US" altLang="ko-KR" dirty="0" smtClean="0"/>
                        <a:t>17</a:t>
                      </a:r>
                      <a:endParaRPr lang="ko-KR" altLang="en-US" dirty="0"/>
                    </a:p>
                  </a:txBody>
                  <a:tcPr/>
                </a:tc>
                <a:tc>
                  <a:txBody>
                    <a:bodyPr/>
                    <a:lstStyle/>
                    <a:p>
                      <a:pPr algn="r" latinLnBrk="1"/>
                      <a:r>
                        <a:rPr lang="en-US" altLang="ko-KR" dirty="0" smtClean="0"/>
                        <a:t>418</a:t>
                      </a:r>
                      <a:endParaRPr lang="ko-KR" altLang="en-US" dirty="0"/>
                    </a:p>
                  </a:txBody>
                  <a:tcPr/>
                </a:tc>
              </a:tr>
            </a:tbl>
          </a:graphicData>
        </a:graphic>
      </p:graphicFrame>
      <p:sp>
        <p:nvSpPr>
          <p:cNvPr id="6" name="제목 5"/>
          <p:cNvSpPr>
            <a:spLocks noGrp="1"/>
          </p:cNvSpPr>
          <p:nvPr>
            <p:ph type="title"/>
          </p:nvPr>
        </p:nvSpPr>
        <p:spPr/>
        <p:txBody>
          <a:bodyPr/>
          <a:lstStyle/>
          <a:p>
            <a:r>
              <a:rPr kumimoji="1" lang="en-US" altLang="ko-KR" dirty="0" smtClean="0"/>
              <a:t>Analysis of Data</a:t>
            </a:r>
            <a:endParaRPr kumimoji="1" lang="ko-KR" altLang="en-US" dirty="0"/>
          </a:p>
        </p:txBody>
      </p:sp>
    </p:spTree>
    <p:extLst>
      <p:ext uri="{BB962C8B-B14F-4D97-AF65-F5344CB8AC3E}">
        <p14:creationId xmlns:p14="http://schemas.microsoft.com/office/powerpoint/2010/main" val="3641382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dirty="0" smtClean="0"/>
              <a:t>참고문헌</a:t>
            </a:r>
            <a:endParaRPr kumimoji="1" lang="ko-KR" altLang="en-US" dirty="0"/>
          </a:p>
        </p:txBody>
      </p:sp>
      <p:pic>
        <p:nvPicPr>
          <p:cNvPr id="4" name="내용 개체 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5237" y="2123847"/>
            <a:ext cx="1879600" cy="2794000"/>
          </a:xfrm>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4022" y="2123847"/>
            <a:ext cx="1973666" cy="2801332"/>
          </a:xfrm>
          <a:prstGeom prst="rect">
            <a:avLst/>
          </a:prstGeom>
        </p:spPr>
      </p:pic>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6873" y="2123847"/>
            <a:ext cx="2044700" cy="2794000"/>
          </a:xfrm>
          <a:prstGeom prst="rect">
            <a:avLst/>
          </a:prstGeom>
        </p:spPr>
      </p:pic>
    </p:spTree>
    <p:extLst>
      <p:ext uri="{BB962C8B-B14F-4D97-AF65-F5344CB8AC3E}">
        <p14:creationId xmlns:p14="http://schemas.microsoft.com/office/powerpoint/2010/main" val="12814479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1"/>
          <p:cNvGraphicFramePr>
            <a:graphicFrameLocks noGrp="1"/>
          </p:cNvGraphicFramePr>
          <p:nvPr>
            <p:extLst>
              <p:ext uri="{D42A27DB-BD31-4B8C-83A1-F6EECF244321}">
                <p14:modId xmlns:p14="http://schemas.microsoft.com/office/powerpoint/2010/main" val="1075252041"/>
              </p:ext>
            </p:extLst>
          </p:nvPr>
        </p:nvGraphicFramePr>
        <p:xfrm>
          <a:off x="719328" y="1936496"/>
          <a:ext cx="7555992" cy="4192888"/>
        </p:xfrm>
        <a:graphic>
          <a:graphicData uri="http://schemas.openxmlformats.org/drawingml/2006/table">
            <a:tbl>
              <a:tblPr firstRow="1" bandRow="1">
                <a:tableStyleId>{5C22544A-7EE6-4342-B048-85BDC9FD1C3A}</a:tableStyleId>
              </a:tblPr>
              <a:tblGrid>
                <a:gridCol w="1259332"/>
                <a:gridCol w="1259332"/>
                <a:gridCol w="1259332"/>
                <a:gridCol w="1259332"/>
                <a:gridCol w="1259332"/>
                <a:gridCol w="1259332"/>
              </a:tblGrid>
              <a:tr h="524111">
                <a:tc>
                  <a:txBody>
                    <a:bodyPr/>
                    <a:lstStyle/>
                    <a:p>
                      <a:pPr algn="ctr" latinLnBrk="1"/>
                      <a:endParaRPr lang="ko-KR" altLang="en-US" dirty="0"/>
                    </a:p>
                  </a:txBody>
                  <a:tcPr/>
                </a:tc>
                <a:tc>
                  <a:txBody>
                    <a:bodyPr/>
                    <a:lstStyle/>
                    <a:p>
                      <a:pPr algn="ctr" latinLnBrk="1"/>
                      <a:r>
                        <a:rPr lang="ko-KR" altLang="en-US" dirty="0" smtClean="0"/>
                        <a:t>배정</a:t>
                      </a:r>
                      <a:endParaRPr lang="ko-KR" altLang="en-US" dirty="0"/>
                    </a:p>
                  </a:txBody>
                  <a:tcPr/>
                </a:tc>
                <a:tc>
                  <a:txBody>
                    <a:bodyPr/>
                    <a:lstStyle/>
                    <a:p>
                      <a:pPr algn="ctr" latinLnBrk="1"/>
                      <a:r>
                        <a:rPr lang="en-US" altLang="ko-KR" dirty="0" smtClean="0"/>
                        <a:t>Medical</a:t>
                      </a:r>
                      <a:endParaRPr lang="ko-KR" altLang="en-US" dirty="0"/>
                    </a:p>
                  </a:txBody>
                  <a:tcPr/>
                </a:tc>
                <a:tc>
                  <a:txBody>
                    <a:bodyPr/>
                    <a:lstStyle/>
                    <a:p>
                      <a:pPr algn="ctr" latinLnBrk="1"/>
                      <a:r>
                        <a:rPr lang="en-US" altLang="ko-KR" dirty="0" smtClean="0"/>
                        <a:t>Medical</a:t>
                      </a:r>
                      <a:endParaRPr lang="ko-KR" altLang="en-US" dirty="0"/>
                    </a:p>
                  </a:txBody>
                  <a:tcPr/>
                </a:tc>
                <a:tc>
                  <a:txBody>
                    <a:bodyPr/>
                    <a:lstStyle/>
                    <a:p>
                      <a:pPr algn="ctr" latinLnBrk="1"/>
                      <a:r>
                        <a:rPr lang="en-US" altLang="ko-KR" dirty="0" smtClean="0"/>
                        <a:t>Surgical</a:t>
                      </a:r>
                      <a:endParaRPr lang="ko-KR" altLang="en-US" dirty="0"/>
                    </a:p>
                  </a:txBody>
                  <a:tcPr/>
                </a:tc>
                <a:tc>
                  <a:txBody>
                    <a:bodyPr/>
                    <a:lstStyle/>
                    <a:p>
                      <a:pPr algn="ctr" latinLnBrk="1"/>
                      <a:r>
                        <a:rPr lang="en-US" altLang="ko-KR" dirty="0" smtClean="0"/>
                        <a:t>Surgical</a:t>
                      </a:r>
                      <a:endParaRPr lang="ko-KR" altLang="en-US" dirty="0"/>
                    </a:p>
                  </a:txBody>
                  <a:tcPr/>
                </a:tc>
              </a:tr>
              <a:tr h="524111">
                <a:tc>
                  <a:txBody>
                    <a:bodyPr/>
                    <a:lstStyle/>
                    <a:p>
                      <a:pPr algn="ctr" latinLnBrk="1"/>
                      <a:endParaRPr lang="ko-KR" altLang="en-US" dirty="0"/>
                    </a:p>
                  </a:txBody>
                  <a:tcPr/>
                </a:tc>
                <a:tc>
                  <a:txBody>
                    <a:bodyPr/>
                    <a:lstStyle/>
                    <a:p>
                      <a:pPr algn="ctr" latinLnBrk="1"/>
                      <a:r>
                        <a:rPr lang="ko-KR" altLang="en-US" dirty="0" smtClean="0"/>
                        <a:t>실제</a:t>
                      </a:r>
                      <a:endParaRPr lang="ko-KR" altLang="en-US" dirty="0"/>
                    </a:p>
                  </a:txBody>
                  <a:tcPr/>
                </a:tc>
                <a:tc>
                  <a:txBody>
                    <a:bodyPr/>
                    <a:lstStyle/>
                    <a:p>
                      <a:pPr algn="ctr" latinLnBrk="1"/>
                      <a:r>
                        <a:rPr lang="en-US" altLang="ko-KR" dirty="0" smtClean="0"/>
                        <a:t>Medical </a:t>
                      </a:r>
                      <a:endParaRPr lang="ko-KR" altLang="en-US" dirty="0"/>
                    </a:p>
                  </a:txBody>
                  <a:tcPr/>
                </a:tc>
                <a:tc>
                  <a:txBody>
                    <a:bodyPr/>
                    <a:lstStyle/>
                    <a:p>
                      <a:pPr algn="ctr" latinLnBrk="1"/>
                      <a:r>
                        <a:rPr lang="en-US" altLang="ko-KR" dirty="0" smtClean="0"/>
                        <a:t>Surgical</a:t>
                      </a:r>
                      <a:endParaRPr lang="ko-KR" altLang="en-US" dirty="0"/>
                    </a:p>
                  </a:txBody>
                  <a:tcPr/>
                </a:tc>
                <a:tc>
                  <a:txBody>
                    <a:bodyPr/>
                    <a:lstStyle/>
                    <a:p>
                      <a:pPr algn="ctr" latinLnBrk="1"/>
                      <a:r>
                        <a:rPr lang="en-US" altLang="ko-KR" dirty="0" smtClean="0"/>
                        <a:t>Surgical</a:t>
                      </a:r>
                      <a:endParaRPr lang="ko-KR" altLang="en-US" dirty="0"/>
                    </a:p>
                  </a:txBody>
                  <a:tcPr/>
                </a:tc>
                <a:tc>
                  <a:txBody>
                    <a:bodyPr/>
                    <a:lstStyle/>
                    <a:p>
                      <a:pPr algn="ctr" latinLnBrk="1"/>
                      <a:r>
                        <a:rPr lang="en-US" altLang="ko-KR" dirty="0" smtClean="0"/>
                        <a:t>Medical</a:t>
                      </a:r>
                      <a:endParaRPr lang="ko-KR" altLang="en-US" dirty="0"/>
                    </a:p>
                  </a:txBody>
                  <a:tcPr/>
                </a:tc>
              </a:tr>
              <a:tr h="524111">
                <a:tc>
                  <a:txBody>
                    <a:bodyPr/>
                    <a:lstStyle/>
                    <a:p>
                      <a:pPr algn="ctr" latinLnBrk="1"/>
                      <a:r>
                        <a:rPr lang="ko-KR" altLang="en-US" dirty="0" smtClean="0"/>
                        <a:t>생존자</a:t>
                      </a:r>
                      <a:endParaRPr lang="ko-KR" altLang="en-US" dirty="0"/>
                    </a:p>
                  </a:txBody>
                  <a:tcPr/>
                </a:tc>
                <a:tc>
                  <a:txBody>
                    <a:bodyPr/>
                    <a:lstStyle/>
                    <a:p>
                      <a:endParaRPr lang="ko-KR" altLang="en-US" dirty="0"/>
                    </a:p>
                  </a:txBody>
                  <a:tcPr/>
                </a:tc>
                <a:tc>
                  <a:txBody>
                    <a:bodyPr/>
                    <a:lstStyle/>
                    <a:p>
                      <a:pPr algn="r" latinLnBrk="1"/>
                      <a:r>
                        <a:rPr lang="en-US" altLang="ko-KR" dirty="0" smtClean="0"/>
                        <a:t> 296</a:t>
                      </a:r>
                      <a:endParaRPr lang="ko-KR" altLang="en-US" dirty="0"/>
                    </a:p>
                  </a:txBody>
                  <a:tcPr>
                    <a:solidFill>
                      <a:srgbClr val="FFFF00"/>
                    </a:solidFill>
                  </a:tcPr>
                </a:tc>
                <a:tc>
                  <a:txBody>
                    <a:bodyPr/>
                    <a:lstStyle/>
                    <a:p>
                      <a:pPr algn="r" latinLnBrk="1"/>
                      <a:r>
                        <a:rPr lang="en-US" altLang="ko-KR" dirty="0" smtClean="0"/>
                        <a:t>48</a:t>
                      </a:r>
                      <a:endParaRPr lang="ko-KR" altLang="en-US" dirty="0"/>
                    </a:p>
                  </a:txBody>
                  <a:tcPr>
                    <a:solidFill>
                      <a:srgbClr val="FFFF00"/>
                    </a:solidFill>
                  </a:tcPr>
                </a:tc>
                <a:tc>
                  <a:txBody>
                    <a:bodyPr/>
                    <a:lstStyle/>
                    <a:p>
                      <a:pPr algn="r" latinLnBrk="1"/>
                      <a:r>
                        <a:rPr lang="en-US" altLang="ko-KR" dirty="0" smtClean="0"/>
                        <a:t>353</a:t>
                      </a:r>
                      <a:endParaRPr lang="ko-KR" altLang="en-US" dirty="0"/>
                    </a:p>
                  </a:txBody>
                  <a:tcPr>
                    <a:solidFill>
                      <a:srgbClr val="92D050"/>
                    </a:solidFill>
                  </a:tcPr>
                </a:tc>
                <a:tc>
                  <a:txBody>
                    <a:bodyPr/>
                    <a:lstStyle/>
                    <a:p>
                      <a:pPr algn="r" latinLnBrk="1"/>
                      <a:r>
                        <a:rPr lang="en-US" altLang="ko-KR" dirty="0" smtClean="0"/>
                        <a:t>20</a:t>
                      </a:r>
                      <a:endParaRPr lang="ko-KR" altLang="en-US" dirty="0"/>
                    </a:p>
                  </a:txBody>
                  <a:tcPr>
                    <a:solidFill>
                      <a:srgbClr val="92D050"/>
                    </a:solidFill>
                  </a:tcPr>
                </a:tc>
              </a:tr>
              <a:tr h="524111">
                <a:tc>
                  <a:txBody>
                    <a:bodyPr/>
                    <a:lstStyle/>
                    <a:p>
                      <a:pPr algn="ctr" latinLnBrk="1"/>
                      <a:r>
                        <a:rPr lang="ko-KR" altLang="en-US" dirty="0" smtClean="0"/>
                        <a:t>사망자</a:t>
                      </a:r>
                      <a:endParaRPr lang="ko-KR" altLang="en-US" dirty="0"/>
                    </a:p>
                  </a:txBody>
                  <a:tcPr/>
                </a:tc>
                <a:tc>
                  <a:txBody>
                    <a:bodyPr/>
                    <a:lstStyle/>
                    <a:p>
                      <a:endParaRPr lang="ko-KR" altLang="en-US"/>
                    </a:p>
                  </a:txBody>
                  <a:tcPr/>
                </a:tc>
                <a:tc>
                  <a:txBody>
                    <a:bodyPr/>
                    <a:lstStyle/>
                    <a:p>
                      <a:pPr algn="r" latinLnBrk="1"/>
                      <a:r>
                        <a:rPr lang="en-US" altLang="ko-KR" dirty="0" smtClean="0"/>
                        <a:t>27</a:t>
                      </a:r>
                      <a:endParaRPr lang="ko-KR" altLang="en-US" dirty="0"/>
                    </a:p>
                  </a:txBody>
                  <a:tcPr>
                    <a:solidFill>
                      <a:srgbClr val="FFFF00"/>
                    </a:solidFill>
                  </a:tcPr>
                </a:tc>
                <a:tc>
                  <a:txBody>
                    <a:bodyPr/>
                    <a:lstStyle/>
                    <a:p>
                      <a:pPr algn="r" latinLnBrk="1"/>
                      <a:r>
                        <a:rPr lang="en-US" altLang="ko-KR" dirty="0" smtClean="0"/>
                        <a:t>2</a:t>
                      </a:r>
                      <a:endParaRPr lang="ko-KR" altLang="en-US" dirty="0"/>
                    </a:p>
                  </a:txBody>
                  <a:tcPr>
                    <a:solidFill>
                      <a:srgbClr val="FFFF00"/>
                    </a:solidFill>
                  </a:tcPr>
                </a:tc>
                <a:tc>
                  <a:txBody>
                    <a:bodyPr/>
                    <a:lstStyle/>
                    <a:p>
                      <a:pPr algn="r" latinLnBrk="1"/>
                      <a:r>
                        <a:rPr lang="en-US" altLang="ko-KR" dirty="0" smtClean="0"/>
                        <a:t>15</a:t>
                      </a:r>
                      <a:endParaRPr lang="ko-KR" altLang="en-US" dirty="0"/>
                    </a:p>
                  </a:txBody>
                  <a:tcPr>
                    <a:solidFill>
                      <a:srgbClr val="92D050"/>
                    </a:solidFill>
                  </a:tcPr>
                </a:tc>
                <a:tc>
                  <a:txBody>
                    <a:bodyPr/>
                    <a:lstStyle/>
                    <a:p>
                      <a:pPr algn="r" latinLnBrk="1"/>
                      <a:r>
                        <a:rPr lang="en-US" altLang="ko-KR" dirty="0" smtClean="0"/>
                        <a:t>6</a:t>
                      </a:r>
                      <a:endParaRPr lang="ko-KR" altLang="en-US" dirty="0"/>
                    </a:p>
                  </a:txBody>
                  <a:tcPr>
                    <a:solidFill>
                      <a:srgbClr val="92D050"/>
                    </a:solidFill>
                  </a:tcPr>
                </a:tc>
              </a:tr>
              <a:tr h="524111">
                <a:tc>
                  <a:txBody>
                    <a:bodyPr/>
                    <a:lstStyle/>
                    <a:p>
                      <a:pPr algn="ctr" latinLnBrk="1"/>
                      <a:endParaRPr lang="ko-KR" altLang="en-US" dirty="0"/>
                    </a:p>
                  </a:txBody>
                  <a:tcPr/>
                </a:tc>
                <a:tc>
                  <a:txBody>
                    <a:bodyPr/>
                    <a:lstStyle/>
                    <a:p>
                      <a:pPr latinLnBrk="1"/>
                      <a:endParaRPr lang="ko-KR" altLang="en-US" dirty="0"/>
                    </a:p>
                  </a:txBody>
                  <a:tcPr/>
                </a:tc>
                <a:tc>
                  <a:txBody>
                    <a:bodyPr/>
                    <a:lstStyle/>
                    <a:p>
                      <a:pPr algn="ctr" latinLnBrk="1"/>
                      <a:r>
                        <a:rPr lang="ko-KR" altLang="en-US" dirty="0" smtClean="0"/>
                        <a:t>사망자</a:t>
                      </a:r>
                      <a:endParaRPr lang="ko-KR" altLang="en-US" dirty="0"/>
                    </a:p>
                  </a:txBody>
                  <a:tcPr/>
                </a:tc>
                <a:tc>
                  <a:txBody>
                    <a:bodyPr/>
                    <a:lstStyle/>
                    <a:p>
                      <a:pPr algn="ctr" latinLnBrk="1"/>
                      <a:r>
                        <a:rPr lang="ko-KR" altLang="en-US" dirty="0" smtClean="0"/>
                        <a:t>전체</a:t>
                      </a:r>
                      <a:endParaRPr lang="ko-KR" altLang="en-US" dirty="0"/>
                    </a:p>
                  </a:txBody>
                  <a:tcPr/>
                </a:tc>
                <a:tc>
                  <a:txBody>
                    <a:bodyPr/>
                    <a:lstStyle/>
                    <a:p>
                      <a:pPr algn="ctr" latinLnBrk="1"/>
                      <a:r>
                        <a:rPr lang="ko-KR" altLang="en-US" dirty="0" smtClean="0"/>
                        <a:t>사망자</a:t>
                      </a:r>
                      <a:endParaRPr lang="ko-KR" altLang="en-US" dirty="0"/>
                    </a:p>
                  </a:txBody>
                  <a:tcPr/>
                </a:tc>
                <a:tc>
                  <a:txBody>
                    <a:bodyPr/>
                    <a:lstStyle/>
                    <a:p>
                      <a:pPr algn="ctr" latinLnBrk="1"/>
                      <a:r>
                        <a:rPr lang="ko-KR" altLang="en-US" dirty="0" smtClean="0"/>
                        <a:t>전체</a:t>
                      </a:r>
                      <a:endParaRPr lang="ko-KR" altLang="en-US" dirty="0"/>
                    </a:p>
                  </a:txBody>
                  <a:tcPr/>
                </a:tc>
              </a:tr>
              <a:tr h="524111">
                <a:tc>
                  <a:txBody>
                    <a:bodyPr/>
                    <a:lstStyle/>
                    <a:p>
                      <a:pPr algn="ctr" latinLnBrk="1"/>
                      <a:r>
                        <a:rPr lang="en-US" altLang="ko-KR" dirty="0" smtClean="0"/>
                        <a:t>ITT</a:t>
                      </a:r>
                      <a:endParaRPr lang="ko-KR" altLang="en-US" dirty="0"/>
                    </a:p>
                  </a:txBody>
                  <a:tcPr/>
                </a:tc>
                <a:tc>
                  <a:txBody>
                    <a:bodyPr/>
                    <a:lstStyle/>
                    <a:p>
                      <a:pPr latinLnBrk="1"/>
                      <a:endParaRPr lang="ko-KR" altLang="en-US" dirty="0"/>
                    </a:p>
                  </a:txBody>
                  <a:tcPr/>
                </a:tc>
                <a:tc>
                  <a:txBody>
                    <a:bodyPr/>
                    <a:lstStyle/>
                    <a:p>
                      <a:pPr algn="r" latinLnBrk="1"/>
                      <a:r>
                        <a:rPr lang="en-US" altLang="ko-KR" dirty="0" smtClean="0"/>
                        <a:t>29</a:t>
                      </a:r>
                      <a:endParaRPr lang="ko-KR" altLang="en-US" dirty="0"/>
                    </a:p>
                  </a:txBody>
                  <a:tcPr/>
                </a:tc>
                <a:tc>
                  <a:txBody>
                    <a:bodyPr/>
                    <a:lstStyle/>
                    <a:p>
                      <a:pPr algn="r" latinLnBrk="1"/>
                      <a:r>
                        <a:rPr lang="en-US" altLang="ko-KR" dirty="0" smtClean="0"/>
                        <a:t>373</a:t>
                      </a:r>
                      <a:endParaRPr lang="ko-KR" altLang="en-US" dirty="0"/>
                    </a:p>
                  </a:txBody>
                  <a:tcPr>
                    <a:solidFill>
                      <a:srgbClr val="FFFF00"/>
                    </a:solidFill>
                  </a:tcPr>
                </a:tc>
                <a:tc>
                  <a:txBody>
                    <a:bodyPr/>
                    <a:lstStyle/>
                    <a:p>
                      <a:pPr algn="r" latinLnBrk="1"/>
                      <a:r>
                        <a:rPr lang="en-US" altLang="ko-KR" dirty="0" smtClean="0"/>
                        <a:t>21</a:t>
                      </a:r>
                      <a:endParaRPr lang="ko-KR" altLang="en-US" dirty="0"/>
                    </a:p>
                  </a:txBody>
                  <a:tcPr/>
                </a:tc>
                <a:tc>
                  <a:txBody>
                    <a:bodyPr/>
                    <a:lstStyle/>
                    <a:p>
                      <a:pPr algn="r" latinLnBrk="1"/>
                      <a:r>
                        <a:rPr lang="en-US" altLang="ko-KR" dirty="0" smtClean="0"/>
                        <a:t>394</a:t>
                      </a:r>
                      <a:endParaRPr lang="ko-KR" altLang="en-US" dirty="0"/>
                    </a:p>
                  </a:txBody>
                  <a:tcPr>
                    <a:solidFill>
                      <a:srgbClr val="92D050"/>
                    </a:solidFill>
                  </a:tcPr>
                </a:tc>
              </a:tr>
              <a:tr h="524111">
                <a:tc>
                  <a:txBody>
                    <a:bodyPr/>
                    <a:lstStyle/>
                    <a:p>
                      <a:pPr algn="ctr" latinLnBrk="1"/>
                      <a:r>
                        <a:rPr lang="en-US" altLang="ko-KR" dirty="0" smtClean="0"/>
                        <a:t>PP </a:t>
                      </a:r>
                      <a:endParaRPr lang="ko-KR" altLang="en-US" dirty="0"/>
                    </a:p>
                  </a:txBody>
                  <a:tcPr/>
                </a:tc>
                <a:tc>
                  <a:txBody>
                    <a:bodyPr/>
                    <a:lstStyle/>
                    <a:p>
                      <a:pPr latinLnBrk="1"/>
                      <a:endParaRPr lang="ko-KR" altLang="en-US" dirty="0"/>
                    </a:p>
                  </a:txBody>
                  <a:tcPr/>
                </a:tc>
                <a:tc>
                  <a:txBody>
                    <a:bodyPr/>
                    <a:lstStyle/>
                    <a:p>
                      <a:pPr algn="r" latinLnBrk="1"/>
                      <a:r>
                        <a:rPr lang="en-US" altLang="ko-KR" dirty="0" smtClean="0"/>
                        <a:t>27</a:t>
                      </a:r>
                      <a:endParaRPr lang="ko-KR" altLang="en-US" dirty="0"/>
                    </a:p>
                  </a:txBody>
                  <a:tcPr/>
                </a:tc>
                <a:tc>
                  <a:txBody>
                    <a:bodyPr/>
                    <a:lstStyle/>
                    <a:p>
                      <a:pPr algn="r" latinLnBrk="1"/>
                      <a:r>
                        <a:rPr lang="en-US" altLang="ko-KR" dirty="0" smtClean="0"/>
                        <a:t>323</a:t>
                      </a:r>
                      <a:endParaRPr lang="ko-KR" altLang="en-US" dirty="0"/>
                    </a:p>
                  </a:txBody>
                  <a:tcPr/>
                </a:tc>
                <a:tc>
                  <a:txBody>
                    <a:bodyPr/>
                    <a:lstStyle/>
                    <a:p>
                      <a:pPr algn="r" latinLnBrk="1"/>
                      <a:r>
                        <a:rPr lang="en-US" altLang="ko-KR" dirty="0" smtClean="0"/>
                        <a:t>15</a:t>
                      </a:r>
                      <a:endParaRPr lang="ko-KR" altLang="en-US" dirty="0"/>
                    </a:p>
                  </a:txBody>
                  <a:tcPr/>
                </a:tc>
                <a:tc>
                  <a:txBody>
                    <a:bodyPr/>
                    <a:lstStyle/>
                    <a:p>
                      <a:pPr algn="r" latinLnBrk="1"/>
                      <a:r>
                        <a:rPr lang="en-US" altLang="ko-KR" dirty="0" smtClean="0"/>
                        <a:t>368</a:t>
                      </a:r>
                      <a:endParaRPr lang="ko-KR" altLang="en-US" dirty="0"/>
                    </a:p>
                  </a:txBody>
                  <a:tcPr/>
                </a:tc>
              </a:tr>
              <a:tr h="524111">
                <a:tc>
                  <a:txBody>
                    <a:bodyPr/>
                    <a:lstStyle/>
                    <a:p>
                      <a:pPr algn="ctr" latinLnBrk="1"/>
                      <a:r>
                        <a:rPr lang="en-US" altLang="ko-KR" dirty="0" smtClean="0"/>
                        <a:t>AT</a:t>
                      </a:r>
                      <a:endParaRPr lang="ko-KR" altLang="en-US" dirty="0"/>
                    </a:p>
                  </a:txBody>
                  <a:tcPr/>
                </a:tc>
                <a:tc>
                  <a:txBody>
                    <a:bodyPr/>
                    <a:lstStyle/>
                    <a:p>
                      <a:pPr latinLnBrk="1"/>
                      <a:endParaRPr lang="ko-KR" altLang="en-US" dirty="0"/>
                    </a:p>
                  </a:txBody>
                  <a:tcPr/>
                </a:tc>
                <a:tc>
                  <a:txBody>
                    <a:bodyPr/>
                    <a:lstStyle/>
                    <a:p>
                      <a:pPr algn="r" latinLnBrk="1"/>
                      <a:r>
                        <a:rPr lang="en-US" altLang="ko-KR" dirty="0" smtClean="0"/>
                        <a:t>33</a:t>
                      </a:r>
                      <a:endParaRPr lang="ko-KR" altLang="en-US" dirty="0"/>
                    </a:p>
                  </a:txBody>
                  <a:tcPr/>
                </a:tc>
                <a:tc>
                  <a:txBody>
                    <a:bodyPr/>
                    <a:lstStyle/>
                    <a:p>
                      <a:pPr algn="r" latinLnBrk="1"/>
                      <a:r>
                        <a:rPr lang="en-US" altLang="ko-KR" dirty="0" smtClean="0"/>
                        <a:t>349</a:t>
                      </a:r>
                      <a:endParaRPr lang="ko-KR" altLang="en-US" dirty="0"/>
                    </a:p>
                  </a:txBody>
                  <a:tcPr/>
                </a:tc>
                <a:tc>
                  <a:txBody>
                    <a:bodyPr/>
                    <a:lstStyle/>
                    <a:p>
                      <a:pPr algn="r" latinLnBrk="1"/>
                      <a:r>
                        <a:rPr lang="en-US" altLang="ko-KR" dirty="0" smtClean="0"/>
                        <a:t>17</a:t>
                      </a:r>
                      <a:endParaRPr lang="ko-KR" altLang="en-US" dirty="0"/>
                    </a:p>
                  </a:txBody>
                  <a:tcPr/>
                </a:tc>
                <a:tc>
                  <a:txBody>
                    <a:bodyPr/>
                    <a:lstStyle/>
                    <a:p>
                      <a:pPr algn="r" latinLnBrk="1"/>
                      <a:r>
                        <a:rPr lang="en-US" altLang="ko-KR" dirty="0" smtClean="0"/>
                        <a:t>418</a:t>
                      </a:r>
                      <a:endParaRPr lang="ko-KR" altLang="en-US" dirty="0"/>
                    </a:p>
                  </a:txBody>
                  <a:tcPr/>
                </a:tc>
              </a:tr>
            </a:tbl>
          </a:graphicData>
        </a:graphic>
      </p:graphicFrame>
      <p:sp>
        <p:nvSpPr>
          <p:cNvPr id="6" name="제목 5"/>
          <p:cNvSpPr>
            <a:spLocks noGrp="1"/>
          </p:cNvSpPr>
          <p:nvPr>
            <p:ph type="title"/>
          </p:nvPr>
        </p:nvSpPr>
        <p:spPr/>
        <p:txBody>
          <a:bodyPr/>
          <a:lstStyle/>
          <a:p>
            <a:r>
              <a:rPr kumimoji="1" lang="en-US" altLang="ko-KR" dirty="0" smtClean="0"/>
              <a:t>Intention to Treat Analysis</a:t>
            </a:r>
            <a:endParaRPr kumimoji="1" lang="ko-KR" altLang="en-US" dirty="0"/>
          </a:p>
        </p:txBody>
      </p:sp>
    </p:spTree>
    <p:extLst>
      <p:ext uri="{BB962C8B-B14F-4D97-AF65-F5344CB8AC3E}">
        <p14:creationId xmlns:p14="http://schemas.microsoft.com/office/powerpoint/2010/main" val="11336267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1"/>
          <p:cNvGraphicFramePr>
            <a:graphicFrameLocks noGrp="1"/>
          </p:cNvGraphicFramePr>
          <p:nvPr>
            <p:extLst>
              <p:ext uri="{D42A27DB-BD31-4B8C-83A1-F6EECF244321}">
                <p14:modId xmlns:p14="http://schemas.microsoft.com/office/powerpoint/2010/main" val="357718082"/>
              </p:ext>
            </p:extLst>
          </p:nvPr>
        </p:nvGraphicFramePr>
        <p:xfrm>
          <a:off x="719328" y="1936496"/>
          <a:ext cx="7555992" cy="4192888"/>
        </p:xfrm>
        <a:graphic>
          <a:graphicData uri="http://schemas.openxmlformats.org/drawingml/2006/table">
            <a:tbl>
              <a:tblPr firstRow="1" bandRow="1">
                <a:tableStyleId>{5C22544A-7EE6-4342-B048-85BDC9FD1C3A}</a:tableStyleId>
              </a:tblPr>
              <a:tblGrid>
                <a:gridCol w="1259332"/>
                <a:gridCol w="1259332"/>
                <a:gridCol w="1259332"/>
                <a:gridCol w="1259332"/>
                <a:gridCol w="1259332"/>
                <a:gridCol w="1259332"/>
              </a:tblGrid>
              <a:tr h="524111">
                <a:tc>
                  <a:txBody>
                    <a:bodyPr/>
                    <a:lstStyle/>
                    <a:p>
                      <a:pPr algn="ctr" latinLnBrk="1"/>
                      <a:endParaRPr lang="ko-KR" altLang="en-US" dirty="0"/>
                    </a:p>
                  </a:txBody>
                  <a:tcPr/>
                </a:tc>
                <a:tc>
                  <a:txBody>
                    <a:bodyPr/>
                    <a:lstStyle/>
                    <a:p>
                      <a:pPr algn="ctr" latinLnBrk="1"/>
                      <a:r>
                        <a:rPr lang="ko-KR" altLang="en-US" dirty="0" smtClean="0"/>
                        <a:t>배정</a:t>
                      </a:r>
                      <a:endParaRPr lang="ko-KR" altLang="en-US" dirty="0"/>
                    </a:p>
                  </a:txBody>
                  <a:tcPr/>
                </a:tc>
                <a:tc>
                  <a:txBody>
                    <a:bodyPr/>
                    <a:lstStyle/>
                    <a:p>
                      <a:pPr algn="ctr" latinLnBrk="1"/>
                      <a:r>
                        <a:rPr lang="en-US" altLang="ko-KR" dirty="0" smtClean="0"/>
                        <a:t>Medical</a:t>
                      </a:r>
                      <a:endParaRPr lang="ko-KR" altLang="en-US" dirty="0"/>
                    </a:p>
                  </a:txBody>
                  <a:tcPr/>
                </a:tc>
                <a:tc>
                  <a:txBody>
                    <a:bodyPr/>
                    <a:lstStyle/>
                    <a:p>
                      <a:pPr algn="ctr" latinLnBrk="1"/>
                      <a:r>
                        <a:rPr lang="en-US" altLang="ko-KR" dirty="0" smtClean="0"/>
                        <a:t>Medical</a:t>
                      </a:r>
                      <a:endParaRPr lang="ko-KR" altLang="en-US" dirty="0"/>
                    </a:p>
                  </a:txBody>
                  <a:tcPr/>
                </a:tc>
                <a:tc>
                  <a:txBody>
                    <a:bodyPr/>
                    <a:lstStyle/>
                    <a:p>
                      <a:pPr algn="ctr" latinLnBrk="1"/>
                      <a:r>
                        <a:rPr lang="en-US" altLang="ko-KR" dirty="0" smtClean="0"/>
                        <a:t>Surgical</a:t>
                      </a:r>
                      <a:endParaRPr lang="ko-KR" altLang="en-US" dirty="0"/>
                    </a:p>
                  </a:txBody>
                  <a:tcPr/>
                </a:tc>
                <a:tc>
                  <a:txBody>
                    <a:bodyPr/>
                    <a:lstStyle/>
                    <a:p>
                      <a:pPr algn="ctr" latinLnBrk="1"/>
                      <a:r>
                        <a:rPr lang="en-US" altLang="ko-KR" dirty="0" smtClean="0"/>
                        <a:t>Surgical</a:t>
                      </a:r>
                      <a:endParaRPr lang="ko-KR" altLang="en-US" dirty="0"/>
                    </a:p>
                  </a:txBody>
                  <a:tcPr/>
                </a:tc>
              </a:tr>
              <a:tr h="524111">
                <a:tc>
                  <a:txBody>
                    <a:bodyPr/>
                    <a:lstStyle/>
                    <a:p>
                      <a:pPr algn="ctr" latinLnBrk="1"/>
                      <a:endParaRPr lang="ko-KR" altLang="en-US" dirty="0"/>
                    </a:p>
                  </a:txBody>
                  <a:tcPr/>
                </a:tc>
                <a:tc>
                  <a:txBody>
                    <a:bodyPr/>
                    <a:lstStyle/>
                    <a:p>
                      <a:pPr algn="ctr" latinLnBrk="1"/>
                      <a:r>
                        <a:rPr lang="ko-KR" altLang="en-US" dirty="0" smtClean="0"/>
                        <a:t>실제</a:t>
                      </a:r>
                      <a:endParaRPr lang="ko-KR" altLang="en-US" dirty="0"/>
                    </a:p>
                  </a:txBody>
                  <a:tcPr/>
                </a:tc>
                <a:tc>
                  <a:txBody>
                    <a:bodyPr/>
                    <a:lstStyle/>
                    <a:p>
                      <a:pPr algn="ctr" latinLnBrk="1"/>
                      <a:r>
                        <a:rPr lang="en-US" altLang="ko-KR" dirty="0" smtClean="0"/>
                        <a:t>Medical </a:t>
                      </a:r>
                      <a:endParaRPr lang="ko-KR" altLang="en-US" dirty="0"/>
                    </a:p>
                  </a:txBody>
                  <a:tcPr/>
                </a:tc>
                <a:tc>
                  <a:txBody>
                    <a:bodyPr/>
                    <a:lstStyle/>
                    <a:p>
                      <a:pPr algn="ctr" latinLnBrk="1"/>
                      <a:r>
                        <a:rPr lang="en-US" altLang="ko-KR" dirty="0" smtClean="0"/>
                        <a:t>Surgical</a:t>
                      </a:r>
                      <a:endParaRPr lang="ko-KR" altLang="en-US" dirty="0"/>
                    </a:p>
                  </a:txBody>
                  <a:tcPr/>
                </a:tc>
                <a:tc>
                  <a:txBody>
                    <a:bodyPr/>
                    <a:lstStyle/>
                    <a:p>
                      <a:pPr algn="ctr" latinLnBrk="1"/>
                      <a:r>
                        <a:rPr lang="en-US" altLang="ko-KR" dirty="0" smtClean="0"/>
                        <a:t>Surgical</a:t>
                      </a:r>
                      <a:endParaRPr lang="ko-KR" altLang="en-US" dirty="0"/>
                    </a:p>
                  </a:txBody>
                  <a:tcPr/>
                </a:tc>
                <a:tc>
                  <a:txBody>
                    <a:bodyPr/>
                    <a:lstStyle/>
                    <a:p>
                      <a:pPr algn="ctr" latinLnBrk="1"/>
                      <a:r>
                        <a:rPr lang="en-US" altLang="ko-KR" dirty="0" smtClean="0"/>
                        <a:t>Medical</a:t>
                      </a:r>
                      <a:endParaRPr lang="ko-KR" altLang="en-US" dirty="0"/>
                    </a:p>
                  </a:txBody>
                  <a:tcPr/>
                </a:tc>
              </a:tr>
              <a:tr h="524111">
                <a:tc>
                  <a:txBody>
                    <a:bodyPr/>
                    <a:lstStyle/>
                    <a:p>
                      <a:pPr algn="ctr" latinLnBrk="1"/>
                      <a:r>
                        <a:rPr lang="ko-KR" altLang="en-US" dirty="0" smtClean="0"/>
                        <a:t>생존자</a:t>
                      </a:r>
                      <a:endParaRPr lang="ko-KR" altLang="en-US" dirty="0"/>
                    </a:p>
                  </a:txBody>
                  <a:tcPr/>
                </a:tc>
                <a:tc>
                  <a:txBody>
                    <a:bodyPr/>
                    <a:lstStyle/>
                    <a:p>
                      <a:endParaRPr lang="ko-KR" altLang="en-US" dirty="0"/>
                    </a:p>
                  </a:txBody>
                  <a:tcPr/>
                </a:tc>
                <a:tc>
                  <a:txBody>
                    <a:bodyPr/>
                    <a:lstStyle/>
                    <a:p>
                      <a:pPr algn="r" latinLnBrk="1"/>
                      <a:r>
                        <a:rPr lang="en-US" altLang="ko-KR" dirty="0" smtClean="0"/>
                        <a:t> 296</a:t>
                      </a:r>
                      <a:endParaRPr lang="ko-KR" altLang="en-US" dirty="0"/>
                    </a:p>
                  </a:txBody>
                  <a:tcPr>
                    <a:solidFill>
                      <a:srgbClr val="FFFF00"/>
                    </a:solidFill>
                  </a:tcPr>
                </a:tc>
                <a:tc>
                  <a:txBody>
                    <a:bodyPr/>
                    <a:lstStyle/>
                    <a:p>
                      <a:pPr algn="r" latinLnBrk="1"/>
                      <a:r>
                        <a:rPr lang="en-US" altLang="ko-KR" dirty="0" smtClean="0"/>
                        <a:t>48</a:t>
                      </a:r>
                      <a:endParaRPr lang="ko-KR" altLang="en-US" dirty="0"/>
                    </a:p>
                  </a:txBody>
                  <a:tcPr/>
                </a:tc>
                <a:tc>
                  <a:txBody>
                    <a:bodyPr/>
                    <a:lstStyle/>
                    <a:p>
                      <a:pPr algn="r" latinLnBrk="1"/>
                      <a:r>
                        <a:rPr lang="en-US" altLang="ko-KR" dirty="0" smtClean="0"/>
                        <a:t>353</a:t>
                      </a:r>
                      <a:endParaRPr lang="ko-KR" altLang="en-US" dirty="0"/>
                    </a:p>
                  </a:txBody>
                  <a:tcPr>
                    <a:solidFill>
                      <a:srgbClr val="92D050"/>
                    </a:solidFill>
                  </a:tcPr>
                </a:tc>
                <a:tc>
                  <a:txBody>
                    <a:bodyPr/>
                    <a:lstStyle/>
                    <a:p>
                      <a:pPr algn="r" latinLnBrk="1"/>
                      <a:r>
                        <a:rPr lang="en-US" altLang="ko-KR" dirty="0" smtClean="0"/>
                        <a:t>20</a:t>
                      </a:r>
                      <a:endParaRPr lang="ko-KR" altLang="en-US" dirty="0"/>
                    </a:p>
                  </a:txBody>
                  <a:tcPr/>
                </a:tc>
              </a:tr>
              <a:tr h="524111">
                <a:tc>
                  <a:txBody>
                    <a:bodyPr/>
                    <a:lstStyle/>
                    <a:p>
                      <a:pPr algn="ctr" latinLnBrk="1"/>
                      <a:r>
                        <a:rPr lang="ko-KR" altLang="en-US" dirty="0" smtClean="0"/>
                        <a:t>사망자</a:t>
                      </a:r>
                      <a:endParaRPr lang="ko-KR" altLang="en-US" dirty="0"/>
                    </a:p>
                  </a:txBody>
                  <a:tcPr/>
                </a:tc>
                <a:tc>
                  <a:txBody>
                    <a:bodyPr/>
                    <a:lstStyle/>
                    <a:p>
                      <a:endParaRPr lang="ko-KR" altLang="en-US"/>
                    </a:p>
                  </a:txBody>
                  <a:tcPr/>
                </a:tc>
                <a:tc>
                  <a:txBody>
                    <a:bodyPr/>
                    <a:lstStyle/>
                    <a:p>
                      <a:pPr algn="r" latinLnBrk="1"/>
                      <a:r>
                        <a:rPr lang="en-US" altLang="ko-KR" dirty="0" smtClean="0"/>
                        <a:t>27</a:t>
                      </a:r>
                      <a:endParaRPr lang="ko-KR" altLang="en-US" dirty="0"/>
                    </a:p>
                  </a:txBody>
                  <a:tcPr>
                    <a:solidFill>
                      <a:srgbClr val="FFFF00"/>
                    </a:solidFill>
                  </a:tcPr>
                </a:tc>
                <a:tc>
                  <a:txBody>
                    <a:bodyPr/>
                    <a:lstStyle/>
                    <a:p>
                      <a:pPr algn="r" latinLnBrk="1"/>
                      <a:r>
                        <a:rPr lang="en-US" altLang="ko-KR" dirty="0" smtClean="0"/>
                        <a:t>2</a:t>
                      </a:r>
                      <a:endParaRPr lang="ko-KR" altLang="en-US" dirty="0"/>
                    </a:p>
                  </a:txBody>
                  <a:tcPr/>
                </a:tc>
                <a:tc>
                  <a:txBody>
                    <a:bodyPr/>
                    <a:lstStyle/>
                    <a:p>
                      <a:pPr algn="r" latinLnBrk="1"/>
                      <a:r>
                        <a:rPr lang="en-US" altLang="ko-KR" dirty="0" smtClean="0"/>
                        <a:t>15</a:t>
                      </a:r>
                      <a:endParaRPr lang="ko-KR" altLang="en-US" dirty="0"/>
                    </a:p>
                  </a:txBody>
                  <a:tcPr>
                    <a:solidFill>
                      <a:srgbClr val="92D050"/>
                    </a:solidFill>
                  </a:tcPr>
                </a:tc>
                <a:tc>
                  <a:txBody>
                    <a:bodyPr/>
                    <a:lstStyle/>
                    <a:p>
                      <a:pPr algn="r" latinLnBrk="1"/>
                      <a:r>
                        <a:rPr lang="en-US" altLang="ko-KR" dirty="0" smtClean="0"/>
                        <a:t>6</a:t>
                      </a:r>
                      <a:endParaRPr lang="ko-KR" altLang="en-US" dirty="0"/>
                    </a:p>
                  </a:txBody>
                  <a:tcPr/>
                </a:tc>
              </a:tr>
              <a:tr h="524111">
                <a:tc>
                  <a:txBody>
                    <a:bodyPr/>
                    <a:lstStyle/>
                    <a:p>
                      <a:pPr algn="ctr" latinLnBrk="1"/>
                      <a:endParaRPr lang="ko-KR" altLang="en-US" dirty="0"/>
                    </a:p>
                  </a:txBody>
                  <a:tcPr/>
                </a:tc>
                <a:tc>
                  <a:txBody>
                    <a:bodyPr/>
                    <a:lstStyle/>
                    <a:p>
                      <a:pPr latinLnBrk="1"/>
                      <a:endParaRPr lang="ko-KR" altLang="en-US" dirty="0"/>
                    </a:p>
                  </a:txBody>
                  <a:tcPr/>
                </a:tc>
                <a:tc>
                  <a:txBody>
                    <a:bodyPr/>
                    <a:lstStyle/>
                    <a:p>
                      <a:pPr algn="ctr" latinLnBrk="1"/>
                      <a:r>
                        <a:rPr lang="ko-KR" altLang="en-US" dirty="0" smtClean="0"/>
                        <a:t>사망자</a:t>
                      </a:r>
                      <a:endParaRPr lang="ko-KR" altLang="en-US" dirty="0"/>
                    </a:p>
                  </a:txBody>
                  <a:tcPr/>
                </a:tc>
                <a:tc>
                  <a:txBody>
                    <a:bodyPr/>
                    <a:lstStyle/>
                    <a:p>
                      <a:pPr algn="ctr" latinLnBrk="1"/>
                      <a:r>
                        <a:rPr lang="ko-KR" altLang="en-US" dirty="0" smtClean="0"/>
                        <a:t>전체</a:t>
                      </a:r>
                      <a:endParaRPr lang="ko-KR" altLang="en-US" dirty="0"/>
                    </a:p>
                  </a:txBody>
                  <a:tcPr/>
                </a:tc>
                <a:tc>
                  <a:txBody>
                    <a:bodyPr/>
                    <a:lstStyle/>
                    <a:p>
                      <a:pPr algn="ctr" latinLnBrk="1"/>
                      <a:r>
                        <a:rPr lang="ko-KR" altLang="en-US" dirty="0" smtClean="0"/>
                        <a:t>사망자</a:t>
                      </a:r>
                      <a:endParaRPr lang="ko-KR" altLang="en-US" dirty="0"/>
                    </a:p>
                  </a:txBody>
                  <a:tcPr/>
                </a:tc>
                <a:tc>
                  <a:txBody>
                    <a:bodyPr/>
                    <a:lstStyle/>
                    <a:p>
                      <a:pPr algn="ctr" latinLnBrk="1"/>
                      <a:r>
                        <a:rPr lang="ko-KR" altLang="en-US" dirty="0" smtClean="0"/>
                        <a:t>전체</a:t>
                      </a:r>
                      <a:endParaRPr lang="ko-KR" altLang="en-US" dirty="0"/>
                    </a:p>
                  </a:txBody>
                  <a:tcPr/>
                </a:tc>
              </a:tr>
              <a:tr h="524111">
                <a:tc>
                  <a:txBody>
                    <a:bodyPr/>
                    <a:lstStyle/>
                    <a:p>
                      <a:pPr algn="ctr" latinLnBrk="1"/>
                      <a:r>
                        <a:rPr lang="en-US" altLang="ko-KR" dirty="0" smtClean="0"/>
                        <a:t>ITT</a:t>
                      </a:r>
                      <a:endParaRPr lang="ko-KR" altLang="en-US" dirty="0"/>
                    </a:p>
                  </a:txBody>
                  <a:tcPr/>
                </a:tc>
                <a:tc>
                  <a:txBody>
                    <a:bodyPr/>
                    <a:lstStyle/>
                    <a:p>
                      <a:pPr latinLnBrk="1"/>
                      <a:endParaRPr lang="ko-KR" altLang="en-US" dirty="0"/>
                    </a:p>
                  </a:txBody>
                  <a:tcPr/>
                </a:tc>
                <a:tc>
                  <a:txBody>
                    <a:bodyPr/>
                    <a:lstStyle/>
                    <a:p>
                      <a:pPr algn="r" latinLnBrk="1"/>
                      <a:r>
                        <a:rPr lang="en-US" altLang="ko-KR" dirty="0" smtClean="0"/>
                        <a:t>29</a:t>
                      </a:r>
                      <a:endParaRPr lang="ko-KR" altLang="en-US" dirty="0"/>
                    </a:p>
                  </a:txBody>
                  <a:tcPr/>
                </a:tc>
                <a:tc>
                  <a:txBody>
                    <a:bodyPr/>
                    <a:lstStyle/>
                    <a:p>
                      <a:pPr algn="r" latinLnBrk="1"/>
                      <a:r>
                        <a:rPr lang="en-US" altLang="ko-KR" dirty="0" smtClean="0"/>
                        <a:t>373</a:t>
                      </a:r>
                      <a:endParaRPr lang="ko-KR" altLang="en-US" dirty="0"/>
                    </a:p>
                  </a:txBody>
                  <a:tcPr/>
                </a:tc>
                <a:tc>
                  <a:txBody>
                    <a:bodyPr/>
                    <a:lstStyle/>
                    <a:p>
                      <a:pPr algn="r" latinLnBrk="1"/>
                      <a:r>
                        <a:rPr lang="en-US" altLang="ko-KR" dirty="0" smtClean="0"/>
                        <a:t>21</a:t>
                      </a:r>
                      <a:endParaRPr lang="ko-KR" altLang="en-US" dirty="0"/>
                    </a:p>
                  </a:txBody>
                  <a:tcPr/>
                </a:tc>
                <a:tc>
                  <a:txBody>
                    <a:bodyPr/>
                    <a:lstStyle/>
                    <a:p>
                      <a:pPr algn="r" latinLnBrk="1"/>
                      <a:r>
                        <a:rPr lang="en-US" altLang="ko-KR" dirty="0" smtClean="0"/>
                        <a:t>394</a:t>
                      </a:r>
                      <a:endParaRPr lang="ko-KR" altLang="en-US" dirty="0"/>
                    </a:p>
                  </a:txBody>
                  <a:tcPr/>
                </a:tc>
              </a:tr>
              <a:tr h="524111">
                <a:tc>
                  <a:txBody>
                    <a:bodyPr/>
                    <a:lstStyle/>
                    <a:p>
                      <a:pPr algn="ctr" latinLnBrk="1"/>
                      <a:r>
                        <a:rPr lang="en-US" altLang="ko-KR" dirty="0" smtClean="0"/>
                        <a:t>PP </a:t>
                      </a:r>
                      <a:endParaRPr lang="ko-KR" altLang="en-US" dirty="0"/>
                    </a:p>
                  </a:txBody>
                  <a:tcPr/>
                </a:tc>
                <a:tc>
                  <a:txBody>
                    <a:bodyPr/>
                    <a:lstStyle/>
                    <a:p>
                      <a:pPr latinLnBrk="1"/>
                      <a:endParaRPr lang="ko-KR" altLang="en-US" dirty="0"/>
                    </a:p>
                  </a:txBody>
                  <a:tcPr/>
                </a:tc>
                <a:tc>
                  <a:txBody>
                    <a:bodyPr/>
                    <a:lstStyle/>
                    <a:p>
                      <a:pPr algn="r" latinLnBrk="1"/>
                      <a:r>
                        <a:rPr lang="en-US" altLang="ko-KR" dirty="0" smtClean="0"/>
                        <a:t>27</a:t>
                      </a:r>
                      <a:endParaRPr lang="ko-KR" altLang="en-US" dirty="0"/>
                    </a:p>
                  </a:txBody>
                  <a:tcPr/>
                </a:tc>
                <a:tc>
                  <a:txBody>
                    <a:bodyPr/>
                    <a:lstStyle/>
                    <a:p>
                      <a:pPr algn="r" latinLnBrk="1"/>
                      <a:r>
                        <a:rPr lang="en-US" altLang="ko-KR" dirty="0" smtClean="0"/>
                        <a:t>323</a:t>
                      </a:r>
                      <a:endParaRPr lang="ko-KR" altLang="en-US" dirty="0"/>
                    </a:p>
                  </a:txBody>
                  <a:tcPr>
                    <a:solidFill>
                      <a:srgbClr val="FFFF00"/>
                    </a:solidFill>
                  </a:tcPr>
                </a:tc>
                <a:tc>
                  <a:txBody>
                    <a:bodyPr/>
                    <a:lstStyle/>
                    <a:p>
                      <a:pPr algn="r" latinLnBrk="1"/>
                      <a:r>
                        <a:rPr lang="en-US" altLang="ko-KR" dirty="0" smtClean="0"/>
                        <a:t>15</a:t>
                      </a:r>
                      <a:endParaRPr lang="ko-KR" altLang="en-US" dirty="0"/>
                    </a:p>
                  </a:txBody>
                  <a:tcPr/>
                </a:tc>
                <a:tc>
                  <a:txBody>
                    <a:bodyPr/>
                    <a:lstStyle/>
                    <a:p>
                      <a:pPr algn="r" latinLnBrk="1"/>
                      <a:r>
                        <a:rPr lang="en-US" altLang="ko-KR" dirty="0" smtClean="0"/>
                        <a:t>368</a:t>
                      </a:r>
                      <a:endParaRPr lang="ko-KR" altLang="en-US" dirty="0"/>
                    </a:p>
                  </a:txBody>
                  <a:tcPr>
                    <a:solidFill>
                      <a:srgbClr val="92D050"/>
                    </a:solidFill>
                  </a:tcPr>
                </a:tc>
              </a:tr>
              <a:tr h="524111">
                <a:tc>
                  <a:txBody>
                    <a:bodyPr/>
                    <a:lstStyle/>
                    <a:p>
                      <a:pPr algn="ctr" latinLnBrk="1"/>
                      <a:r>
                        <a:rPr lang="en-US" altLang="ko-KR" dirty="0" smtClean="0"/>
                        <a:t>AT</a:t>
                      </a:r>
                      <a:endParaRPr lang="ko-KR" altLang="en-US" dirty="0"/>
                    </a:p>
                  </a:txBody>
                  <a:tcPr/>
                </a:tc>
                <a:tc>
                  <a:txBody>
                    <a:bodyPr/>
                    <a:lstStyle/>
                    <a:p>
                      <a:pPr latinLnBrk="1"/>
                      <a:endParaRPr lang="ko-KR" altLang="en-US" dirty="0"/>
                    </a:p>
                  </a:txBody>
                  <a:tcPr/>
                </a:tc>
                <a:tc>
                  <a:txBody>
                    <a:bodyPr/>
                    <a:lstStyle/>
                    <a:p>
                      <a:pPr algn="r" latinLnBrk="1"/>
                      <a:r>
                        <a:rPr lang="en-US" altLang="ko-KR" dirty="0" smtClean="0"/>
                        <a:t>33</a:t>
                      </a:r>
                      <a:endParaRPr lang="ko-KR" altLang="en-US" dirty="0"/>
                    </a:p>
                  </a:txBody>
                  <a:tcPr/>
                </a:tc>
                <a:tc>
                  <a:txBody>
                    <a:bodyPr/>
                    <a:lstStyle/>
                    <a:p>
                      <a:pPr algn="r" latinLnBrk="1"/>
                      <a:r>
                        <a:rPr lang="en-US" altLang="ko-KR" dirty="0" smtClean="0"/>
                        <a:t>349</a:t>
                      </a:r>
                      <a:endParaRPr lang="ko-KR" altLang="en-US" dirty="0"/>
                    </a:p>
                  </a:txBody>
                  <a:tcPr/>
                </a:tc>
                <a:tc>
                  <a:txBody>
                    <a:bodyPr/>
                    <a:lstStyle/>
                    <a:p>
                      <a:pPr algn="r" latinLnBrk="1"/>
                      <a:r>
                        <a:rPr lang="en-US" altLang="ko-KR" dirty="0" smtClean="0"/>
                        <a:t>17</a:t>
                      </a:r>
                      <a:endParaRPr lang="ko-KR" altLang="en-US" dirty="0"/>
                    </a:p>
                  </a:txBody>
                  <a:tcPr/>
                </a:tc>
                <a:tc>
                  <a:txBody>
                    <a:bodyPr/>
                    <a:lstStyle/>
                    <a:p>
                      <a:pPr algn="r" latinLnBrk="1"/>
                      <a:r>
                        <a:rPr lang="en-US" altLang="ko-KR" dirty="0" smtClean="0"/>
                        <a:t>418</a:t>
                      </a:r>
                      <a:endParaRPr lang="ko-KR" altLang="en-US" dirty="0"/>
                    </a:p>
                  </a:txBody>
                  <a:tcPr/>
                </a:tc>
              </a:tr>
            </a:tbl>
          </a:graphicData>
        </a:graphic>
      </p:graphicFrame>
      <p:sp>
        <p:nvSpPr>
          <p:cNvPr id="6" name="제목 5"/>
          <p:cNvSpPr>
            <a:spLocks noGrp="1"/>
          </p:cNvSpPr>
          <p:nvPr>
            <p:ph type="title"/>
          </p:nvPr>
        </p:nvSpPr>
        <p:spPr/>
        <p:txBody>
          <a:bodyPr/>
          <a:lstStyle/>
          <a:p>
            <a:r>
              <a:rPr kumimoji="1" lang="en-US" altLang="ko-KR" dirty="0" smtClean="0"/>
              <a:t>Per Protocol Analysis</a:t>
            </a:r>
            <a:endParaRPr kumimoji="1" lang="ko-KR" altLang="en-US" dirty="0"/>
          </a:p>
        </p:txBody>
      </p:sp>
    </p:spTree>
    <p:extLst>
      <p:ext uri="{BB962C8B-B14F-4D97-AF65-F5344CB8AC3E}">
        <p14:creationId xmlns:p14="http://schemas.microsoft.com/office/powerpoint/2010/main" val="17203002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1"/>
          <p:cNvGraphicFramePr>
            <a:graphicFrameLocks noGrp="1"/>
          </p:cNvGraphicFramePr>
          <p:nvPr>
            <p:extLst>
              <p:ext uri="{D42A27DB-BD31-4B8C-83A1-F6EECF244321}">
                <p14:modId xmlns:p14="http://schemas.microsoft.com/office/powerpoint/2010/main" val="782181598"/>
              </p:ext>
            </p:extLst>
          </p:nvPr>
        </p:nvGraphicFramePr>
        <p:xfrm>
          <a:off x="719328" y="1936496"/>
          <a:ext cx="7555992" cy="4192888"/>
        </p:xfrm>
        <a:graphic>
          <a:graphicData uri="http://schemas.openxmlformats.org/drawingml/2006/table">
            <a:tbl>
              <a:tblPr firstRow="1" bandRow="1">
                <a:tableStyleId>{5C22544A-7EE6-4342-B048-85BDC9FD1C3A}</a:tableStyleId>
              </a:tblPr>
              <a:tblGrid>
                <a:gridCol w="1259332"/>
                <a:gridCol w="1259332"/>
                <a:gridCol w="1259332"/>
                <a:gridCol w="1259332"/>
                <a:gridCol w="1259332"/>
                <a:gridCol w="1259332"/>
              </a:tblGrid>
              <a:tr h="524111">
                <a:tc>
                  <a:txBody>
                    <a:bodyPr/>
                    <a:lstStyle/>
                    <a:p>
                      <a:pPr algn="ctr" latinLnBrk="1"/>
                      <a:endParaRPr lang="ko-KR" altLang="en-US" dirty="0"/>
                    </a:p>
                  </a:txBody>
                  <a:tcPr/>
                </a:tc>
                <a:tc>
                  <a:txBody>
                    <a:bodyPr/>
                    <a:lstStyle/>
                    <a:p>
                      <a:pPr algn="ctr" latinLnBrk="1"/>
                      <a:r>
                        <a:rPr lang="ko-KR" altLang="en-US" dirty="0" smtClean="0"/>
                        <a:t>배정</a:t>
                      </a:r>
                      <a:endParaRPr lang="ko-KR" altLang="en-US" dirty="0"/>
                    </a:p>
                  </a:txBody>
                  <a:tcPr/>
                </a:tc>
                <a:tc>
                  <a:txBody>
                    <a:bodyPr/>
                    <a:lstStyle/>
                    <a:p>
                      <a:pPr algn="ctr" latinLnBrk="1"/>
                      <a:r>
                        <a:rPr lang="en-US" altLang="ko-KR" dirty="0" smtClean="0"/>
                        <a:t>Medical</a:t>
                      </a:r>
                      <a:endParaRPr lang="ko-KR" altLang="en-US" dirty="0"/>
                    </a:p>
                  </a:txBody>
                  <a:tcPr/>
                </a:tc>
                <a:tc>
                  <a:txBody>
                    <a:bodyPr/>
                    <a:lstStyle/>
                    <a:p>
                      <a:pPr algn="ctr" latinLnBrk="1"/>
                      <a:r>
                        <a:rPr lang="en-US" altLang="ko-KR" dirty="0" smtClean="0"/>
                        <a:t>Medical</a:t>
                      </a:r>
                      <a:endParaRPr lang="ko-KR" altLang="en-US" dirty="0"/>
                    </a:p>
                  </a:txBody>
                  <a:tcPr/>
                </a:tc>
                <a:tc>
                  <a:txBody>
                    <a:bodyPr/>
                    <a:lstStyle/>
                    <a:p>
                      <a:pPr algn="ctr" latinLnBrk="1"/>
                      <a:r>
                        <a:rPr lang="en-US" altLang="ko-KR" dirty="0" smtClean="0"/>
                        <a:t>Surgical</a:t>
                      </a:r>
                      <a:endParaRPr lang="ko-KR" altLang="en-US" dirty="0"/>
                    </a:p>
                  </a:txBody>
                  <a:tcPr/>
                </a:tc>
                <a:tc>
                  <a:txBody>
                    <a:bodyPr/>
                    <a:lstStyle/>
                    <a:p>
                      <a:pPr algn="ctr" latinLnBrk="1"/>
                      <a:r>
                        <a:rPr lang="en-US" altLang="ko-KR" dirty="0" smtClean="0"/>
                        <a:t>Surgical</a:t>
                      </a:r>
                      <a:endParaRPr lang="ko-KR" altLang="en-US" dirty="0"/>
                    </a:p>
                  </a:txBody>
                  <a:tcPr/>
                </a:tc>
              </a:tr>
              <a:tr h="524111">
                <a:tc>
                  <a:txBody>
                    <a:bodyPr/>
                    <a:lstStyle/>
                    <a:p>
                      <a:pPr algn="ctr" latinLnBrk="1"/>
                      <a:endParaRPr lang="ko-KR" altLang="en-US" dirty="0"/>
                    </a:p>
                  </a:txBody>
                  <a:tcPr/>
                </a:tc>
                <a:tc>
                  <a:txBody>
                    <a:bodyPr/>
                    <a:lstStyle/>
                    <a:p>
                      <a:pPr algn="ctr" latinLnBrk="1"/>
                      <a:r>
                        <a:rPr lang="ko-KR" altLang="en-US" dirty="0" smtClean="0"/>
                        <a:t>실제</a:t>
                      </a:r>
                      <a:endParaRPr lang="ko-KR" altLang="en-US" dirty="0"/>
                    </a:p>
                  </a:txBody>
                  <a:tcPr/>
                </a:tc>
                <a:tc>
                  <a:txBody>
                    <a:bodyPr/>
                    <a:lstStyle/>
                    <a:p>
                      <a:pPr algn="ctr" latinLnBrk="1"/>
                      <a:r>
                        <a:rPr lang="en-US" altLang="ko-KR" dirty="0" smtClean="0"/>
                        <a:t>Medical </a:t>
                      </a:r>
                      <a:endParaRPr lang="ko-KR" altLang="en-US" dirty="0"/>
                    </a:p>
                  </a:txBody>
                  <a:tcPr/>
                </a:tc>
                <a:tc>
                  <a:txBody>
                    <a:bodyPr/>
                    <a:lstStyle/>
                    <a:p>
                      <a:pPr algn="ctr" latinLnBrk="1"/>
                      <a:r>
                        <a:rPr lang="en-US" altLang="ko-KR" dirty="0" smtClean="0"/>
                        <a:t>Surgical</a:t>
                      </a:r>
                      <a:endParaRPr lang="ko-KR" altLang="en-US" dirty="0"/>
                    </a:p>
                  </a:txBody>
                  <a:tcPr/>
                </a:tc>
                <a:tc>
                  <a:txBody>
                    <a:bodyPr/>
                    <a:lstStyle/>
                    <a:p>
                      <a:pPr algn="ctr" latinLnBrk="1"/>
                      <a:r>
                        <a:rPr lang="en-US" altLang="ko-KR" dirty="0" smtClean="0"/>
                        <a:t>Surgical</a:t>
                      </a:r>
                      <a:endParaRPr lang="ko-KR" altLang="en-US" dirty="0"/>
                    </a:p>
                  </a:txBody>
                  <a:tcPr/>
                </a:tc>
                <a:tc>
                  <a:txBody>
                    <a:bodyPr/>
                    <a:lstStyle/>
                    <a:p>
                      <a:pPr algn="ctr" latinLnBrk="1"/>
                      <a:r>
                        <a:rPr lang="en-US" altLang="ko-KR" dirty="0" smtClean="0"/>
                        <a:t>Medical</a:t>
                      </a:r>
                      <a:endParaRPr lang="ko-KR" altLang="en-US" dirty="0"/>
                    </a:p>
                  </a:txBody>
                  <a:tcPr/>
                </a:tc>
              </a:tr>
              <a:tr h="524111">
                <a:tc>
                  <a:txBody>
                    <a:bodyPr/>
                    <a:lstStyle/>
                    <a:p>
                      <a:pPr algn="ctr" latinLnBrk="1"/>
                      <a:r>
                        <a:rPr lang="ko-KR" altLang="en-US" dirty="0" smtClean="0"/>
                        <a:t>생존자</a:t>
                      </a:r>
                      <a:endParaRPr lang="ko-KR" altLang="en-US" dirty="0"/>
                    </a:p>
                  </a:txBody>
                  <a:tcPr/>
                </a:tc>
                <a:tc>
                  <a:txBody>
                    <a:bodyPr/>
                    <a:lstStyle/>
                    <a:p>
                      <a:endParaRPr lang="ko-KR" altLang="en-US" dirty="0"/>
                    </a:p>
                  </a:txBody>
                  <a:tcPr/>
                </a:tc>
                <a:tc>
                  <a:txBody>
                    <a:bodyPr/>
                    <a:lstStyle/>
                    <a:p>
                      <a:pPr algn="r" latinLnBrk="1"/>
                      <a:r>
                        <a:rPr lang="en-US" altLang="ko-KR" dirty="0" smtClean="0"/>
                        <a:t> 296</a:t>
                      </a:r>
                      <a:endParaRPr lang="ko-KR" altLang="en-US" dirty="0"/>
                    </a:p>
                  </a:txBody>
                  <a:tcPr>
                    <a:solidFill>
                      <a:srgbClr val="FFFF00"/>
                    </a:solidFill>
                  </a:tcPr>
                </a:tc>
                <a:tc>
                  <a:txBody>
                    <a:bodyPr/>
                    <a:lstStyle/>
                    <a:p>
                      <a:pPr algn="r" latinLnBrk="1"/>
                      <a:r>
                        <a:rPr lang="en-US" altLang="ko-KR" dirty="0" smtClean="0"/>
                        <a:t>48</a:t>
                      </a:r>
                      <a:endParaRPr lang="ko-KR" altLang="en-US" dirty="0"/>
                    </a:p>
                  </a:txBody>
                  <a:tcPr>
                    <a:solidFill>
                      <a:srgbClr val="92D050"/>
                    </a:solidFill>
                  </a:tcPr>
                </a:tc>
                <a:tc>
                  <a:txBody>
                    <a:bodyPr/>
                    <a:lstStyle/>
                    <a:p>
                      <a:pPr algn="r" latinLnBrk="1"/>
                      <a:r>
                        <a:rPr lang="en-US" altLang="ko-KR" dirty="0" smtClean="0"/>
                        <a:t>353</a:t>
                      </a:r>
                      <a:endParaRPr lang="ko-KR" altLang="en-US" dirty="0"/>
                    </a:p>
                  </a:txBody>
                  <a:tcPr>
                    <a:solidFill>
                      <a:srgbClr val="92D050"/>
                    </a:solidFill>
                  </a:tcPr>
                </a:tc>
                <a:tc>
                  <a:txBody>
                    <a:bodyPr/>
                    <a:lstStyle/>
                    <a:p>
                      <a:pPr algn="r" latinLnBrk="1"/>
                      <a:r>
                        <a:rPr lang="en-US" altLang="ko-KR" dirty="0" smtClean="0"/>
                        <a:t>20</a:t>
                      </a:r>
                      <a:endParaRPr lang="ko-KR" altLang="en-US" dirty="0"/>
                    </a:p>
                  </a:txBody>
                  <a:tcPr>
                    <a:solidFill>
                      <a:srgbClr val="FFFF00"/>
                    </a:solidFill>
                  </a:tcPr>
                </a:tc>
              </a:tr>
              <a:tr h="524111">
                <a:tc>
                  <a:txBody>
                    <a:bodyPr/>
                    <a:lstStyle/>
                    <a:p>
                      <a:pPr algn="ctr" latinLnBrk="1"/>
                      <a:r>
                        <a:rPr lang="ko-KR" altLang="en-US" dirty="0" smtClean="0"/>
                        <a:t>사망자</a:t>
                      </a:r>
                      <a:endParaRPr lang="ko-KR" altLang="en-US" dirty="0"/>
                    </a:p>
                  </a:txBody>
                  <a:tcPr/>
                </a:tc>
                <a:tc>
                  <a:txBody>
                    <a:bodyPr/>
                    <a:lstStyle/>
                    <a:p>
                      <a:endParaRPr lang="ko-KR" altLang="en-US"/>
                    </a:p>
                  </a:txBody>
                  <a:tcPr/>
                </a:tc>
                <a:tc>
                  <a:txBody>
                    <a:bodyPr/>
                    <a:lstStyle/>
                    <a:p>
                      <a:pPr algn="r" latinLnBrk="1"/>
                      <a:r>
                        <a:rPr lang="en-US" altLang="ko-KR" dirty="0" smtClean="0"/>
                        <a:t>27</a:t>
                      </a:r>
                      <a:endParaRPr lang="ko-KR" altLang="en-US" dirty="0"/>
                    </a:p>
                  </a:txBody>
                  <a:tcPr>
                    <a:solidFill>
                      <a:srgbClr val="FFFF00"/>
                    </a:solidFill>
                  </a:tcPr>
                </a:tc>
                <a:tc>
                  <a:txBody>
                    <a:bodyPr/>
                    <a:lstStyle/>
                    <a:p>
                      <a:pPr algn="r" latinLnBrk="1"/>
                      <a:r>
                        <a:rPr lang="en-US" altLang="ko-KR" dirty="0" smtClean="0"/>
                        <a:t>2</a:t>
                      </a:r>
                      <a:endParaRPr lang="ko-KR" altLang="en-US" dirty="0"/>
                    </a:p>
                  </a:txBody>
                  <a:tcPr>
                    <a:solidFill>
                      <a:srgbClr val="92D050"/>
                    </a:solidFill>
                  </a:tcPr>
                </a:tc>
                <a:tc>
                  <a:txBody>
                    <a:bodyPr/>
                    <a:lstStyle/>
                    <a:p>
                      <a:pPr algn="r" latinLnBrk="1"/>
                      <a:r>
                        <a:rPr lang="en-US" altLang="ko-KR" dirty="0" smtClean="0"/>
                        <a:t>15</a:t>
                      </a:r>
                      <a:endParaRPr lang="ko-KR" altLang="en-US" dirty="0"/>
                    </a:p>
                  </a:txBody>
                  <a:tcPr>
                    <a:solidFill>
                      <a:srgbClr val="92D050"/>
                    </a:solidFill>
                  </a:tcPr>
                </a:tc>
                <a:tc>
                  <a:txBody>
                    <a:bodyPr/>
                    <a:lstStyle/>
                    <a:p>
                      <a:pPr algn="r" latinLnBrk="1"/>
                      <a:r>
                        <a:rPr lang="en-US" altLang="ko-KR" dirty="0" smtClean="0"/>
                        <a:t>6</a:t>
                      </a:r>
                      <a:endParaRPr lang="ko-KR" altLang="en-US" dirty="0"/>
                    </a:p>
                  </a:txBody>
                  <a:tcPr>
                    <a:solidFill>
                      <a:srgbClr val="FFFF00"/>
                    </a:solidFill>
                  </a:tcPr>
                </a:tc>
              </a:tr>
              <a:tr h="524111">
                <a:tc>
                  <a:txBody>
                    <a:bodyPr/>
                    <a:lstStyle/>
                    <a:p>
                      <a:pPr algn="ctr" latinLnBrk="1"/>
                      <a:endParaRPr lang="ko-KR" altLang="en-US" dirty="0"/>
                    </a:p>
                  </a:txBody>
                  <a:tcPr/>
                </a:tc>
                <a:tc>
                  <a:txBody>
                    <a:bodyPr/>
                    <a:lstStyle/>
                    <a:p>
                      <a:pPr latinLnBrk="1"/>
                      <a:endParaRPr lang="ko-KR" altLang="en-US" dirty="0"/>
                    </a:p>
                  </a:txBody>
                  <a:tcPr/>
                </a:tc>
                <a:tc>
                  <a:txBody>
                    <a:bodyPr/>
                    <a:lstStyle/>
                    <a:p>
                      <a:pPr algn="ctr" latinLnBrk="1"/>
                      <a:r>
                        <a:rPr lang="ko-KR" altLang="en-US" dirty="0" smtClean="0"/>
                        <a:t>사망자</a:t>
                      </a:r>
                      <a:endParaRPr lang="ko-KR" altLang="en-US" dirty="0"/>
                    </a:p>
                  </a:txBody>
                  <a:tcPr/>
                </a:tc>
                <a:tc>
                  <a:txBody>
                    <a:bodyPr/>
                    <a:lstStyle/>
                    <a:p>
                      <a:pPr algn="ctr" latinLnBrk="1"/>
                      <a:r>
                        <a:rPr lang="ko-KR" altLang="en-US" dirty="0" smtClean="0"/>
                        <a:t>전체</a:t>
                      </a:r>
                      <a:endParaRPr lang="ko-KR" altLang="en-US" dirty="0"/>
                    </a:p>
                  </a:txBody>
                  <a:tcPr/>
                </a:tc>
                <a:tc>
                  <a:txBody>
                    <a:bodyPr/>
                    <a:lstStyle/>
                    <a:p>
                      <a:pPr algn="ctr" latinLnBrk="1"/>
                      <a:r>
                        <a:rPr lang="ko-KR" altLang="en-US" dirty="0" smtClean="0"/>
                        <a:t>사망자</a:t>
                      </a:r>
                      <a:endParaRPr lang="ko-KR" altLang="en-US" dirty="0"/>
                    </a:p>
                  </a:txBody>
                  <a:tcPr/>
                </a:tc>
                <a:tc>
                  <a:txBody>
                    <a:bodyPr/>
                    <a:lstStyle/>
                    <a:p>
                      <a:pPr algn="ctr" latinLnBrk="1"/>
                      <a:r>
                        <a:rPr lang="ko-KR" altLang="en-US" dirty="0" smtClean="0"/>
                        <a:t>전체</a:t>
                      </a:r>
                      <a:endParaRPr lang="ko-KR" altLang="en-US" dirty="0"/>
                    </a:p>
                  </a:txBody>
                  <a:tcPr/>
                </a:tc>
              </a:tr>
              <a:tr h="524111">
                <a:tc>
                  <a:txBody>
                    <a:bodyPr/>
                    <a:lstStyle/>
                    <a:p>
                      <a:pPr algn="ctr" latinLnBrk="1"/>
                      <a:r>
                        <a:rPr lang="en-US" altLang="ko-KR" dirty="0" smtClean="0"/>
                        <a:t>ITT</a:t>
                      </a:r>
                      <a:endParaRPr lang="ko-KR" altLang="en-US" dirty="0"/>
                    </a:p>
                  </a:txBody>
                  <a:tcPr/>
                </a:tc>
                <a:tc>
                  <a:txBody>
                    <a:bodyPr/>
                    <a:lstStyle/>
                    <a:p>
                      <a:pPr latinLnBrk="1"/>
                      <a:endParaRPr lang="ko-KR" altLang="en-US" dirty="0"/>
                    </a:p>
                  </a:txBody>
                  <a:tcPr/>
                </a:tc>
                <a:tc>
                  <a:txBody>
                    <a:bodyPr/>
                    <a:lstStyle/>
                    <a:p>
                      <a:pPr algn="r" latinLnBrk="1"/>
                      <a:r>
                        <a:rPr lang="en-US" altLang="ko-KR" dirty="0" smtClean="0"/>
                        <a:t>29</a:t>
                      </a:r>
                      <a:endParaRPr lang="ko-KR" altLang="en-US" dirty="0"/>
                    </a:p>
                  </a:txBody>
                  <a:tcPr/>
                </a:tc>
                <a:tc>
                  <a:txBody>
                    <a:bodyPr/>
                    <a:lstStyle/>
                    <a:p>
                      <a:pPr algn="r" latinLnBrk="1"/>
                      <a:r>
                        <a:rPr lang="en-US" altLang="ko-KR" dirty="0" smtClean="0"/>
                        <a:t>373</a:t>
                      </a:r>
                      <a:endParaRPr lang="ko-KR" altLang="en-US" dirty="0"/>
                    </a:p>
                  </a:txBody>
                  <a:tcPr/>
                </a:tc>
                <a:tc>
                  <a:txBody>
                    <a:bodyPr/>
                    <a:lstStyle/>
                    <a:p>
                      <a:pPr algn="r" latinLnBrk="1"/>
                      <a:r>
                        <a:rPr lang="en-US" altLang="ko-KR" dirty="0" smtClean="0"/>
                        <a:t>21</a:t>
                      </a:r>
                      <a:endParaRPr lang="ko-KR" altLang="en-US" dirty="0"/>
                    </a:p>
                  </a:txBody>
                  <a:tcPr/>
                </a:tc>
                <a:tc>
                  <a:txBody>
                    <a:bodyPr/>
                    <a:lstStyle/>
                    <a:p>
                      <a:pPr algn="r" latinLnBrk="1"/>
                      <a:r>
                        <a:rPr lang="en-US" altLang="ko-KR" dirty="0" smtClean="0"/>
                        <a:t>394</a:t>
                      </a:r>
                      <a:endParaRPr lang="ko-KR" altLang="en-US" dirty="0"/>
                    </a:p>
                  </a:txBody>
                  <a:tcPr/>
                </a:tc>
              </a:tr>
              <a:tr h="524111">
                <a:tc>
                  <a:txBody>
                    <a:bodyPr/>
                    <a:lstStyle/>
                    <a:p>
                      <a:pPr algn="ctr" latinLnBrk="1"/>
                      <a:r>
                        <a:rPr lang="en-US" altLang="ko-KR" dirty="0" smtClean="0"/>
                        <a:t>PP </a:t>
                      </a:r>
                      <a:endParaRPr lang="ko-KR" altLang="en-US" dirty="0"/>
                    </a:p>
                  </a:txBody>
                  <a:tcPr/>
                </a:tc>
                <a:tc>
                  <a:txBody>
                    <a:bodyPr/>
                    <a:lstStyle/>
                    <a:p>
                      <a:pPr latinLnBrk="1"/>
                      <a:endParaRPr lang="ko-KR" altLang="en-US" dirty="0"/>
                    </a:p>
                  </a:txBody>
                  <a:tcPr/>
                </a:tc>
                <a:tc>
                  <a:txBody>
                    <a:bodyPr/>
                    <a:lstStyle/>
                    <a:p>
                      <a:pPr algn="r" latinLnBrk="1"/>
                      <a:r>
                        <a:rPr lang="en-US" altLang="ko-KR" dirty="0" smtClean="0"/>
                        <a:t>27</a:t>
                      </a:r>
                      <a:endParaRPr lang="ko-KR" altLang="en-US" dirty="0"/>
                    </a:p>
                  </a:txBody>
                  <a:tcPr/>
                </a:tc>
                <a:tc>
                  <a:txBody>
                    <a:bodyPr/>
                    <a:lstStyle/>
                    <a:p>
                      <a:pPr algn="r" latinLnBrk="1"/>
                      <a:r>
                        <a:rPr lang="en-US" altLang="ko-KR" dirty="0" smtClean="0"/>
                        <a:t>323</a:t>
                      </a:r>
                      <a:endParaRPr lang="ko-KR" altLang="en-US" dirty="0"/>
                    </a:p>
                  </a:txBody>
                  <a:tcPr/>
                </a:tc>
                <a:tc>
                  <a:txBody>
                    <a:bodyPr/>
                    <a:lstStyle/>
                    <a:p>
                      <a:pPr algn="r" latinLnBrk="1"/>
                      <a:r>
                        <a:rPr lang="en-US" altLang="ko-KR" dirty="0" smtClean="0"/>
                        <a:t>15</a:t>
                      </a:r>
                      <a:endParaRPr lang="ko-KR" altLang="en-US" dirty="0"/>
                    </a:p>
                  </a:txBody>
                  <a:tcPr/>
                </a:tc>
                <a:tc>
                  <a:txBody>
                    <a:bodyPr/>
                    <a:lstStyle/>
                    <a:p>
                      <a:pPr algn="r" latinLnBrk="1"/>
                      <a:r>
                        <a:rPr lang="en-US" altLang="ko-KR" dirty="0" smtClean="0"/>
                        <a:t>368</a:t>
                      </a:r>
                      <a:endParaRPr lang="ko-KR" altLang="en-US" dirty="0"/>
                    </a:p>
                  </a:txBody>
                  <a:tcPr/>
                </a:tc>
              </a:tr>
              <a:tr h="524111">
                <a:tc>
                  <a:txBody>
                    <a:bodyPr/>
                    <a:lstStyle/>
                    <a:p>
                      <a:pPr algn="ctr" latinLnBrk="1"/>
                      <a:r>
                        <a:rPr lang="en-US" altLang="ko-KR" dirty="0" smtClean="0"/>
                        <a:t>AT</a:t>
                      </a:r>
                      <a:endParaRPr lang="ko-KR" altLang="en-US" dirty="0"/>
                    </a:p>
                  </a:txBody>
                  <a:tcPr/>
                </a:tc>
                <a:tc>
                  <a:txBody>
                    <a:bodyPr/>
                    <a:lstStyle/>
                    <a:p>
                      <a:pPr latinLnBrk="1"/>
                      <a:endParaRPr lang="ko-KR" altLang="en-US" dirty="0"/>
                    </a:p>
                  </a:txBody>
                  <a:tcPr/>
                </a:tc>
                <a:tc>
                  <a:txBody>
                    <a:bodyPr/>
                    <a:lstStyle/>
                    <a:p>
                      <a:pPr algn="r" latinLnBrk="1"/>
                      <a:r>
                        <a:rPr lang="en-US" altLang="ko-KR" dirty="0" smtClean="0"/>
                        <a:t>33</a:t>
                      </a:r>
                      <a:endParaRPr lang="ko-KR" altLang="en-US" dirty="0"/>
                    </a:p>
                  </a:txBody>
                  <a:tcPr/>
                </a:tc>
                <a:tc>
                  <a:txBody>
                    <a:bodyPr/>
                    <a:lstStyle/>
                    <a:p>
                      <a:pPr algn="r" latinLnBrk="1"/>
                      <a:r>
                        <a:rPr lang="en-US" altLang="ko-KR" dirty="0" smtClean="0"/>
                        <a:t>349</a:t>
                      </a:r>
                      <a:endParaRPr lang="ko-KR" altLang="en-US" dirty="0"/>
                    </a:p>
                  </a:txBody>
                  <a:tcPr>
                    <a:solidFill>
                      <a:srgbClr val="FFFF00"/>
                    </a:solidFill>
                  </a:tcPr>
                </a:tc>
                <a:tc>
                  <a:txBody>
                    <a:bodyPr/>
                    <a:lstStyle/>
                    <a:p>
                      <a:pPr algn="r" latinLnBrk="1"/>
                      <a:r>
                        <a:rPr lang="en-US" altLang="ko-KR" dirty="0" smtClean="0"/>
                        <a:t>17</a:t>
                      </a:r>
                      <a:endParaRPr lang="ko-KR" altLang="en-US" dirty="0"/>
                    </a:p>
                  </a:txBody>
                  <a:tcPr/>
                </a:tc>
                <a:tc>
                  <a:txBody>
                    <a:bodyPr/>
                    <a:lstStyle/>
                    <a:p>
                      <a:pPr algn="r" latinLnBrk="1"/>
                      <a:r>
                        <a:rPr lang="en-US" altLang="ko-KR" dirty="0" smtClean="0"/>
                        <a:t>418</a:t>
                      </a:r>
                      <a:endParaRPr lang="ko-KR" altLang="en-US" dirty="0"/>
                    </a:p>
                  </a:txBody>
                  <a:tcPr>
                    <a:solidFill>
                      <a:srgbClr val="92D050"/>
                    </a:solidFill>
                  </a:tcPr>
                </a:tc>
              </a:tr>
            </a:tbl>
          </a:graphicData>
        </a:graphic>
      </p:graphicFrame>
      <p:sp>
        <p:nvSpPr>
          <p:cNvPr id="6" name="제목 5"/>
          <p:cNvSpPr>
            <a:spLocks noGrp="1"/>
          </p:cNvSpPr>
          <p:nvPr>
            <p:ph type="title"/>
          </p:nvPr>
        </p:nvSpPr>
        <p:spPr/>
        <p:txBody>
          <a:bodyPr/>
          <a:lstStyle/>
          <a:p>
            <a:r>
              <a:rPr kumimoji="1" lang="en-US" altLang="ko-KR" dirty="0" smtClean="0"/>
              <a:t>As Treated Analysis</a:t>
            </a:r>
            <a:endParaRPr kumimoji="1" lang="ko-KR" altLang="en-US" dirty="0"/>
          </a:p>
        </p:txBody>
      </p:sp>
    </p:spTree>
    <p:extLst>
      <p:ext uri="{BB962C8B-B14F-4D97-AF65-F5344CB8AC3E}">
        <p14:creationId xmlns:p14="http://schemas.microsoft.com/office/powerpoint/2010/main" val="9133628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100" y="0"/>
            <a:ext cx="8536356" cy="6858000"/>
          </a:xfrm>
          <a:prstGeom prst="rect">
            <a:avLst/>
          </a:prstGeom>
        </p:spPr>
      </p:pic>
    </p:spTree>
    <p:extLst>
      <p:ext uri="{BB962C8B-B14F-4D97-AF65-F5344CB8AC3E}">
        <p14:creationId xmlns:p14="http://schemas.microsoft.com/office/powerpoint/2010/main" val="7875297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007029" y="1952787"/>
            <a:ext cx="6399831" cy="2169763"/>
          </a:xfrm>
        </p:spPr>
        <p:txBody>
          <a:bodyPr>
            <a:normAutofit fontScale="90000"/>
          </a:bodyPr>
          <a:lstStyle/>
          <a:p>
            <a:r>
              <a:rPr kumimoji="1" lang="en-US" altLang="ko-KR" dirty="0" smtClean="0"/>
              <a:t>Subset</a:t>
            </a:r>
            <a:r>
              <a:rPr kumimoji="1" lang="ko-KR" altLang="en-US" dirty="0" smtClean="0"/>
              <a:t>의 함정</a:t>
            </a:r>
            <a:r>
              <a:rPr kumimoji="1" lang="en-US" altLang="ko-KR" dirty="0" smtClean="0"/>
              <a:t/>
            </a:r>
            <a:br>
              <a:rPr kumimoji="1" lang="en-US" altLang="ko-KR" dirty="0" smtClean="0"/>
            </a:br>
            <a:r>
              <a:rPr kumimoji="1" lang="en-US" altLang="ko-KR" dirty="0" smtClean="0"/>
              <a:t>           </a:t>
            </a:r>
            <a:br>
              <a:rPr kumimoji="1" lang="en-US" altLang="ko-KR" dirty="0" smtClean="0"/>
            </a:br>
            <a:r>
              <a:rPr kumimoji="1" lang="en-US" altLang="ko-KR" dirty="0" smtClean="0"/>
              <a:t>         Simpson’s</a:t>
            </a:r>
            <a:r>
              <a:rPr kumimoji="1" lang="ko-KR" altLang="en-US" dirty="0" smtClean="0"/>
              <a:t> </a:t>
            </a:r>
            <a:r>
              <a:rPr kumimoji="1" lang="en-US" altLang="ko-KR" dirty="0"/>
              <a:t>paradox </a:t>
            </a:r>
            <a:br>
              <a:rPr kumimoji="1" lang="en-US" altLang="ko-KR" dirty="0"/>
            </a:br>
            <a:endParaRPr kumimoji="1" lang="ko-KR" altLang="en-US" dirty="0"/>
          </a:p>
        </p:txBody>
      </p:sp>
    </p:spTree>
    <p:extLst>
      <p:ext uri="{BB962C8B-B14F-4D97-AF65-F5344CB8AC3E}">
        <p14:creationId xmlns:p14="http://schemas.microsoft.com/office/powerpoint/2010/main" val="14781662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8200"/>
            <a:ext cx="9144000" cy="5161801"/>
          </a:xfrm>
          <a:prstGeom prst="rect">
            <a:avLst/>
          </a:prstGeom>
        </p:spPr>
      </p:pic>
    </p:spTree>
    <p:extLst>
      <p:ext uri="{BB962C8B-B14F-4D97-AF65-F5344CB8AC3E}">
        <p14:creationId xmlns:p14="http://schemas.microsoft.com/office/powerpoint/2010/main" val="10449554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smtClean="0"/>
              <a:t>Success Rates of Two Treatments</a:t>
            </a:r>
            <a:endParaRPr kumimoji="1" lang="ko-KR" altLang="en-US" dirty="0"/>
          </a:p>
        </p:txBody>
      </p:sp>
      <p:graphicFrame>
        <p:nvGraphicFramePr>
          <p:cNvPr id="4" name="내용 개체 틀 3"/>
          <p:cNvGraphicFramePr>
            <a:graphicFrameLocks noGrp="1"/>
          </p:cNvGraphicFramePr>
          <p:nvPr>
            <p:ph idx="1"/>
            <p:extLst>
              <p:ext uri="{D42A27DB-BD31-4B8C-83A1-F6EECF244321}">
                <p14:modId xmlns:p14="http://schemas.microsoft.com/office/powerpoint/2010/main" val="307141025"/>
              </p:ext>
            </p:extLst>
          </p:nvPr>
        </p:nvGraphicFramePr>
        <p:xfrm>
          <a:off x="628650" y="1825625"/>
          <a:ext cx="7886700" cy="1381760"/>
        </p:xfrm>
        <a:graphic>
          <a:graphicData uri="http://schemas.openxmlformats.org/drawingml/2006/table">
            <a:tbl>
              <a:tblPr firstRow="1" bandRow="1">
                <a:tableStyleId>{5C22544A-7EE6-4342-B048-85BDC9FD1C3A}</a:tableStyleId>
              </a:tblPr>
              <a:tblGrid>
                <a:gridCol w="2628900"/>
                <a:gridCol w="2628900"/>
                <a:gridCol w="2628900"/>
              </a:tblGrid>
              <a:tr h="370840">
                <a:tc>
                  <a:txBody>
                    <a:bodyPr/>
                    <a:lstStyle/>
                    <a:p>
                      <a:pPr latinLnBrk="1"/>
                      <a:endParaRPr lang="ko-KR" altLang="en-US" dirty="0"/>
                    </a:p>
                  </a:txBody>
                  <a:tcPr/>
                </a:tc>
                <a:tc>
                  <a:txBody>
                    <a:bodyPr/>
                    <a:lstStyle/>
                    <a:p>
                      <a:pPr algn="ctr" latinLnBrk="1"/>
                      <a:r>
                        <a:rPr lang="en-US" altLang="ko-KR" dirty="0" smtClean="0"/>
                        <a:t>Treatment</a:t>
                      </a:r>
                      <a:r>
                        <a:rPr lang="en-US" altLang="ko-KR" baseline="0" dirty="0" smtClean="0"/>
                        <a:t> A</a:t>
                      </a:r>
                    </a:p>
                    <a:p>
                      <a:pPr algn="ctr" latinLnBrk="1"/>
                      <a:r>
                        <a:rPr lang="en-US" altLang="ko-KR" baseline="0" dirty="0" smtClean="0"/>
                        <a:t>Open Surgery</a:t>
                      </a:r>
                      <a:endParaRPr lang="ko-KR" altLang="en-US" dirty="0"/>
                    </a:p>
                  </a:txBody>
                  <a:tcPr/>
                </a:tc>
                <a:tc>
                  <a:txBody>
                    <a:bodyPr/>
                    <a:lstStyle/>
                    <a:p>
                      <a:pPr algn="ctr" latinLnBrk="1"/>
                      <a:r>
                        <a:rPr lang="en-US" altLang="ko-KR" dirty="0" smtClean="0"/>
                        <a:t>Treatment B</a:t>
                      </a:r>
                    </a:p>
                    <a:p>
                      <a:pPr algn="ctr" latinLnBrk="1"/>
                      <a:r>
                        <a:rPr lang="en-US" altLang="ko-KR" dirty="0" smtClean="0"/>
                        <a:t>Percutaneous Lithotomy</a:t>
                      </a:r>
                      <a:endParaRPr lang="ko-KR" altLang="en-US" dirty="0"/>
                    </a:p>
                  </a:txBody>
                  <a:tcPr/>
                </a:tc>
              </a:tr>
              <a:tr h="370840">
                <a:tc>
                  <a:txBody>
                    <a:bodyPr/>
                    <a:lstStyle/>
                    <a:p>
                      <a:pPr latinLnBrk="1"/>
                      <a:r>
                        <a:rPr lang="en-US" altLang="ko-KR" dirty="0" smtClean="0"/>
                        <a:t>Small stones(&lt;2cm)</a:t>
                      </a:r>
                      <a:endParaRPr lang="ko-KR" altLang="en-US" dirty="0"/>
                    </a:p>
                  </a:txBody>
                  <a:tcPr/>
                </a:tc>
                <a:tc>
                  <a:txBody>
                    <a:bodyPr/>
                    <a:lstStyle/>
                    <a:p>
                      <a:pPr latinLnBrk="1"/>
                      <a:r>
                        <a:rPr lang="en-US" altLang="ko-KR" dirty="0" smtClean="0"/>
                        <a:t>93% (81/87)</a:t>
                      </a:r>
                      <a:endParaRPr lang="ko-KR" altLang="en-US" dirty="0"/>
                    </a:p>
                  </a:txBody>
                  <a:tcPr>
                    <a:solidFill>
                      <a:srgbClr val="FFFF00"/>
                    </a:solidFill>
                  </a:tcPr>
                </a:tc>
                <a:tc>
                  <a:txBody>
                    <a:bodyPr/>
                    <a:lstStyle/>
                    <a:p>
                      <a:pPr latinLnBrk="1"/>
                      <a:r>
                        <a:rPr lang="en-US" altLang="ko-KR" dirty="0" smtClean="0"/>
                        <a:t>87% (234/270)</a:t>
                      </a:r>
                      <a:endParaRPr lang="ko-KR" altLang="en-US" dirty="0"/>
                    </a:p>
                  </a:txBody>
                  <a:tcPr/>
                </a:tc>
              </a:tr>
              <a:tr h="370840">
                <a:tc>
                  <a:txBody>
                    <a:bodyPr/>
                    <a:lstStyle/>
                    <a:p>
                      <a:pPr latinLnBrk="1"/>
                      <a:r>
                        <a:rPr lang="en-US" altLang="ko-KR" dirty="0" smtClean="0"/>
                        <a:t>Large stones(&gt;2cm)</a:t>
                      </a:r>
                      <a:endParaRPr lang="ko-KR" altLang="en-US" dirty="0"/>
                    </a:p>
                  </a:txBody>
                  <a:tcPr/>
                </a:tc>
                <a:tc>
                  <a:txBody>
                    <a:bodyPr/>
                    <a:lstStyle/>
                    <a:p>
                      <a:pPr latinLnBrk="1"/>
                      <a:r>
                        <a:rPr lang="en-US" altLang="ko-KR" dirty="0" smtClean="0"/>
                        <a:t>73% (192/263)</a:t>
                      </a:r>
                      <a:endParaRPr lang="ko-KR" altLang="en-US" dirty="0"/>
                    </a:p>
                  </a:txBody>
                  <a:tcPr>
                    <a:solidFill>
                      <a:srgbClr val="FFFF00"/>
                    </a:solidFill>
                  </a:tcPr>
                </a:tc>
                <a:tc>
                  <a:txBody>
                    <a:bodyPr/>
                    <a:lstStyle/>
                    <a:p>
                      <a:pPr latinLnBrk="1"/>
                      <a:r>
                        <a:rPr lang="en-US" altLang="ko-KR" dirty="0" smtClean="0"/>
                        <a:t>69% (55/80)</a:t>
                      </a:r>
                      <a:endParaRPr lang="ko-KR" altLang="en-US" dirty="0"/>
                    </a:p>
                  </a:txBody>
                  <a:tcPr/>
                </a:tc>
              </a:tr>
            </a:tbl>
          </a:graphicData>
        </a:graphic>
      </p:graphicFrame>
    </p:spTree>
    <p:extLst>
      <p:ext uri="{BB962C8B-B14F-4D97-AF65-F5344CB8AC3E}">
        <p14:creationId xmlns:p14="http://schemas.microsoft.com/office/powerpoint/2010/main" val="4121852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smtClean="0"/>
              <a:t>Success Rates of Two Treatments</a:t>
            </a:r>
            <a:endParaRPr kumimoji="1" lang="ko-KR" altLang="en-US" dirty="0"/>
          </a:p>
        </p:txBody>
      </p:sp>
      <p:graphicFrame>
        <p:nvGraphicFramePr>
          <p:cNvPr id="4" name="내용 개체 틀 3"/>
          <p:cNvGraphicFramePr>
            <a:graphicFrameLocks noGrp="1"/>
          </p:cNvGraphicFramePr>
          <p:nvPr>
            <p:ph idx="1"/>
            <p:extLst>
              <p:ext uri="{D42A27DB-BD31-4B8C-83A1-F6EECF244321}">
                <p14:modId xmlns:p14="http://schemas.microsoft.com/office/powerpoint/2010/main" val="1979927644"/>
              </p:ext>
            </p:extLst>
          </p:nvPr>
        </p:nvGraphicFramePr>
        <p:xfrm>
          <a:off x="628650" y="1825625"/>
          <a:ext cx="7886700" cy="1752600"/>
        </p:xfrm>
        <a:graphic>
          <a:graphicData uri="http://schemas.openxmlformats.org/drawingml/2006/table">
            <a:tbl>
              <a:tblPr firstRow="1" bandRow="1">
                <a:tableStyleId>{5C22544A-7EE6-4342-B048-85BDC9FD1C3A}</a:tableStyleId>
              </a:tblPr>
              <a:tblGrid>
                <a:gridCol w="2628900"/>
                <a:gridCol w="2628900"/>
                <a:gridCol w="2628900"/>
              </a:tblGrid>
              <a:tr h="370840">
                <a:tc>
                  <a:txBody>
                    <a:bodyPr/>
                    <a:lstStyle/>
                    <a:p>
                      <a:pPr latinLnBrk="1"/>
                      <a:endParaRPr lang="ko-KR" altLang="en-US" dirty="0"/>
                    </a:p>
                  </a:txBody>
                  <a:tcPr/>
                </a:tc>
                <a:tc>
                  <a:txBody>
                    <a:bodyPr/>
                    <a:lstStyle/>
                    <a:p>
                      <a:pPr algn="ctr" latinLnBrk="1"/>
                      <a:r>
                        <a:rPr lang="en-US" altLang="ko-KR" dirty="0" smtClean="0"/>
                        <a:t>Treatment</a:t>
                      </a:r>
                      <a:r>
                        <a:rPr lang="en-US" altLang="ko-KR" baseline="0" dirty="0" smtClean="0"/>
                        <a:t> A</a:t>
                      </a:r>
                    </a:p>
                    <a:p>
                      <a:pPr algn="ctr" latinLnBrk="1"/>
                      <a:r>
                        <a:rPr lang="en-US" altLang="ko-KR" baseline="0" dirty="0" smtClean="0"/>
                        <a:t>Open Surgery</a:t>
                      </a:r>
                      <a:endParaRPr lang="ko-KR" altLang="en-US" dirty="0"/>
                    </a:p>
                  </a:txBody>
                  <a:tcPr/>
                </a:tc>
                <a:tc>
                  <a:txBody>
                    <a:bodyPr/>
                    <a:lstStyle/>
                    <a:p>
                      <a:pPr algn="ctr" latinLnBrk="1"/>
                      <a:r>
                        <a:rPr lang="en-US" altLang="ko-KR" dirty="0" smtClean="0"/>
                        <a:t>Treatment B</a:t>
                      </a:r>
                    </a:p>
                    <a:p>
                      <a:pPr algn="ctr" latinLnBrk="1"/>
                      <a:r>
                        <a:rPr lang="en-US" altLang="ko-KR" dirty="0" smtClean="0"/>
                        <a:t>Percutaneous Lithotomy</a:t>
                      </a:r>
                      <a:endParaRPr lang="ko-KR" altLang="en-US" dirty="0"/>
                    </a:p>
                  </a:txBody>
                  <a:tcPr/>
                </a:tc>
              </a:tr>
              <a:tr h="370840">
                <a:tc>
                  <a:txBody>
                    <a:bodyPr/>
                    <a:lstStyle/>
                    <a:p>
                      <a:pPr latinLnBrk="1"/>
                      <a:r>
                        <a:rPr lang="en-US" altLang="ko-KR" dirty="0" smtClean="0"/>
                        <a:t>Small stones(&lt;2cm)</a:t>
                      </a:r>
                      <a:endParaRPr lang="ko-KR" altLang="en-US" dirty="0"/>
                    </a:p>
                  </a:txBody>
                  <a:tcPr/>
                </a:tc>
                <a:tc>
                  <a:txBody>
                    <a:bodyPr/>
                    <a:lstStyle/>
                    <a:p>
                      <a:pPr latinLnBrk="1"/>
                      <a:r>
                        <a:rPr lang="en-US" altLang="ko-KR" dirty="0" smtClean="0"/>
                        <a:t>93% (81/87)</a:t>
                      </a:r>
                      <a:endParaRPr lang="ko-KR" altLang="en-US" dirty="0"/>
                    </a:p>
                  </a:txBody>
                  <a:tcPr>
                    <a:solidFill>
                      <a:srgbClr val="FFFF00"/>
                    </a:solidFill>
                  </a:tcPr>
                </a:tc>
                <a:tc>
                  <a:txBody>
                    <a:bodyPr/>
                    <a:lstStyle/>
                    <a:p>
                      <a:pPr latinLnBrk="1"/>
                      <a:r>
                        <a:rPr lang="en-US" altLang="ko-KR" dirty="0" smtClean="0"/>
                        <a:t>87% (234/270)</a:t>
                      </a:r>
                      <a:endParaRPr lang="ko-KR" altLang="en-US" dirty="0"/>
                    </a:p>
                  </a:txBody>
                  <a:tcPr/>
                </a:tc>
              </a:tr>
              <a:tr h="370840">
                <a:tc>
                  <a:txBody>
                    <a:bodyPr/>
                    <a:lstStyle/>
                    <a:p>
                      <a:pPr latinLnBrk="1"/>
                      <a:r>
                        <a:rPr lang="en-US" altLang="ko-KR" dirty="0" smtClean="0"/>
                        <a:t>Large stones(&gt;2cm)</a:t>
                      </a:r>
                      <a:endParaRPr lang="ko-KR" altLang="en-US" dirty="0"/>
                    </a:p>
                  </a:txBody>
                  <a:tcPr/>
                </a:tc>
                <a:tc>
                  <a:txBody>
                    <a:bodyPr/>
                    <a:lstStyle/>
                    <a:p>
                      <a:pPr latinLnBrk="1"/>
                      <a:r>
                        <a:rPr lang="en-US" altLang="ko-KR" dirty="0" smtClean="0"/>
                        <a:t>73% (192/263)</a:t>
                      </a:r>
                      <a:endParaRPr lang="ko-KR" altLang="en-US" dirty="0"/>
                    </a:p>
                  </a:txBody>
                  <a:tcPr>
                    <a:solidFill>
                      <a:srgbClr val="FFFF00"/>
                    </a:solidFill>
                  </a:tcPr>
                </a:tc>
                <a:tc>
                  <a:txBody>
                    <a:bodyPr/>
                    <a:lstStyle/>
                    <a:p>
                      <a:pPr latinLnBrk="1"/>
                      <a:r>
                        <a:rPr lang="en-US" altLang="ko-KR" dirty="0" smtClean="0"/>
                        <a:t>69% (55/80)</a:t>
                      </a:r>
                      <a:endParaRPr lang="ko-KR" altLang="en-US" dirty="0"/>
                    </a:p>
                  </a:txBody>
                  <a:tcPr/>
                </a:tc>
              </a:tr>
              <a:tr h="370840">
                <a:tc>
                  <a:txBody>
                    <a:bodyPr/>
                    <a:lstStyle/>
                    <a:p>
                      <a:pPr latinLnBrk="1"/>
                      <a:r>
                        <a:rPr lang="en-US" altLang="ko-KR" dirty="0" smtClean="0"/>
                        <a:t>Both</a:t>
                      </a:r>
                      <a:endParaRPr lang="ko-KR" altLang="en-US" dirty="0"/>
                    </a:p>
                  </a:txBody>
                  <a:tcPr/>
                </a:tc>
                <a:tc>
                  <a:txBody>
                    <a:bodyPr/>
                    <a:lstStyle/>
                    <a:p>
                      <a:pPr latinLnBrk="1"/>
                      <a:r>
                        <a:rPr lang="en-US" altLang="ko-KR" dirty="0" smtClean="0"/>
                        <a:t>78% (273/350)</a:t>
                      </a:r>
                      <a:endParaRPr lang="ko-KR" altLang="en-US" dirty="0"/>
                    </a:p>
                  </a:txBody>
                  <a:tcPr/>
                </a:tc>
                <a:tc>
                  <a:txBody>
                    <a:bodyPr/>
                    <a:lstStyle/>
                    <a:p>
                      <a:pPr latinLnBrk="1"/>
                      <a:r>
                        <a:rPr lang="en-US" altLang="ko-KR" dirty="0" smtClean="0"/>
                        <a:t>83% (289/350)</a:t>
                      </a:r>
                      <a:endParaRPr lang="ko-KR" altLang="en-US" dirty="0"/>
                    </a:p>
                  </a:txBody>
                  <a:tcPr>
                    <a:solidFill>
                      <a:srgbClr val="FFFF00"/>
                    </a:solidFill>
                  </a:tcPr>
                </a:tc>
              </a:tr>
            </a:tbl>
          </a:graphicData>
        </a:graphic>
      </p:graphicFrame>
    </p:spTree>
    <p:extLst>
      <p:ext uri="{BB962C8B-B14F-4D97-AF65-F5344CB8AC3E}">
        <p14:creationId xmlns:p14="http://schemas.microsoft.com/office/powerpoint/2010/main" val="6951233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smtClean="0"/>
              <a:t>Batting average</a:t>
            </a:r>
            <a:endParaRPr kumimoji="1" lang="ko-KR" altLang="en-US" dirty="0"/>
          </a:p>
        </p:txBody>
      </p:sp>
      <p:graphicFrame>
        <p:nvGraphicFramePr>
          <p:cNvPr id="4" name="내용 개체 틀 3"/>
          <p:cNvGraphicFramePr>
            <a:graphicFrameLocks noGrp="1"/>
          </p:cNvGraphicFramePr>
          <p:nvPr>
            <p:ph idx="1"/>
            <p:extLst>
              <p:ext uri="{D42A27DB-BD31-4B8C-83A1-F6EECF244321}">
                <p14:modId xmlns:p14="http://schemas.microsoft.com/office/powerpoint/2010/main" val="1467051236"/>
              </p:ext>
            </p:extLst>
          </p:nvPr>
        </p:nvGraphicFramePr>
        <p:xfrm>
          <a:off x="333215" y="1906291"/>
          <a:ext cx="8555064" cy="1107440"/>
        </p:xfrm>
        <a:graphic>
          <a:graphicData uri="http://schemas.openxmlformats.org/drawingml/2006/table">
            <a:tbl>
              <a:tblPr firstRow="1" bandRow="1">
                <a:tableStyleId>{5C22544A-7EE6-4342-B048-85BDC9FD1C3A}</a:tableStyleId>
              </a:tblPr>
              <a:tblGrid>
                <a:gridCol w="1450319"/>
                <a:gridCol w="969518"/>
                <a:gridCol w="680875"/>
                <a:gridCol w="1075949"/>
                <a:gridCol w="664062"/>
                <a:gridCol w="1101168"/>
                <a:gridCol w="706093"/>
                <a:gridCol w="1185227"/>
                <a:gridCol w="721853"/>
              </a:tblGrid>
              <a:tr h="290173">
                <a:tc>
                  <a:txBody>
                    <a:bodyPr/>
                    <a:lstStyle/>
                    <a:p>
                      <a:pPr latinLnBrk="1"/>
                      <a:endParaRPr lang="ko-KR" altLang="en-US" dirty="0"/>
                    </a:p>
                  </a:txBody>
                  <a:tcPr/>
                </a:tc>
                <a:tc gridSpan="2">
                  <a:txBody>
                    <a:bodyPr/>
                    <a:lstStyle/>
                    <a:p>
                      <a:pPr algn="ctr" latinLnBrk="1"/>
                      <a:r>
                        <a:rPr lang="en-US" altLang="ko-KR" dirty="0" smtClean="0"/>
                        <a:t>1995</a:t>
                      </a:r>
                      <a:endParaRPr lang="ko-KR" altLang="en-US" dirty="0"/>
                    </a:p>
                  </a:txBody>
                  <a:tcPr/>
                </a:tc>
                <a:tc hMerge="1">
                  <a:txBody>
                    <a:bodyPr/>
                    <a:lstStyle/>
                    <a:p>
                      <a:pPr latinLnBrk="1"/>
                      <a:endParaRPr lang="ko-KR" altLang="en-US" dirty="0"/>
                    </a:p>
                  </a:txBody>
                  <a:tcPr/>
                </a:tc>
                <a:tc gridSpan="2">
                  <a:txBody>
                    <a:bodyPr/>
                    <a:lstStyle/>
                    <a:p>
                      <a:pPr algn="ctr" latinLnBrk="1"/>
                      <a:r>
                        <a:rPr lang="en-US" altLang="ko-KR" dirty="0" smtClean="0"/>
                        <a:t>1996</a:t>
                      </a:r>
                      <a:endParaRPr lang="ko-KR" altLang="en-US" dirty="0"/>
                    </a:p>
                  </a:txBody>
                  <a:tcPr/>
                </a:tc>
                <a:tc hMerge="1">
                  <a:txBody>
                    <a:bodyPr/>
                    <a:lstStyle/>
                    <a:p>
                      <a:pPr latinLnBrk="1"/>
                      <a:endParaRPr lang="ko-KR" altLang="en-US" dirty="0"/>
                    </a:p>
                  </a:txBody>
                  <a:tcPr/>
                </a:tc>
                <a:tc gridSpan="2">
                  <a:txBody>
                    <a:bodyPr/>
                    <a:lstStyle/>
                    <a:p>
                      <a:pPr algn="ctr" latinLnBrk="1"/>
                      <a:r>
                        <a:rPr lang="en-US" altLang="ko-KR" dirty="0" smtClean="0"/>
                        <a:t>1997</a:t>
                      </a:r>
                      <a:endParaRPr lang="ko-KR" altLang="en-US" dirty="0"/>
                    </a:p>
                  </a:txBody>
                  <a:tcPr/>
                </a:tc>
                <a:tc hMerge="1">
                  <a:txBody>
                    <a:bodyPr/>
                    <a:lstStyle/>
                    <a:p>
                      <a:pPr latinLnBrk="1"/>
                      <a:endParaRPr lang="ko-KR" altLang="en-US" dirty="0"/>
                    </a:p>
                  </a:txBody>
                  <a:tcPr/>
                </a:tc>
                <a:tc gridSpan="2">
                  <a:txBody>
                    <a:bodyPr/>
                    <a:lstStyle/>
                    <a:p>
                      <a:pPr algn="ctr" latinLnBrk="1"/>
                      <a:r>
                        <a:rPr lang="en-US" altLang="ko-KR" dirty="0" smtClean="0"/>
                        <a:t>Combined</a:t>
                      </a:r>
                      <a:endParaRPr lang="ko-KR" altLang="en-US" dirty="0"/>
                    </a:p>
                  </a:txBody>
                  <a:tcPr/>
                </a:tc>
                <a:tc hMerge="1">
                  <a:txBody>
                    <a:bodyPr/>
                    <a:lstStyle/>
                    <a:p>
                      <a:pPr latinLnBrk="1"/>
                      <a:endParaRPr lang="ko-KR" altLang="en-US" dirty="0"/>
                    </a:p>
                  </a:txBody>
                  <a:tcPr/>
                </a:tc>
              </a:tr>
              <a:tr h="370840">
                <a:tc>
                  <a:txBody>
                    <a:bodyPr/>
                    <a:lstStyle/>
                    <a:p>
                      <a:pPr latinLnBrk="1"/>
                      <a:r>
                        <a:rPr lang="en-US" altLang="ko-KR" dirty="0" smtClean="0"/>
                        <a:t>Derek Jeter</a:t>
                      </a:r>
                      <a:endParaRPr lang="ko-KR" altLang="en-US" dirty="0"/>
                    </a:p>
                  </a:txBody>
                  <a:tcPr/>
                </a:tc>
                <a:tc>
                  <a:txBody>
                    <a:bodyPr/>
                    <a:lstStyle/>
                    <a:p>
                      <a:pPr algn="r" latinLnBrk="1"/>
                      <a:r>
                        <a:rPr lang="en-US" altLang="ko-KR" dirty="0" smtClean="0"/>
                        <a:t>12/48</a:t>
                      </a:r>
                      <a:endParaRPr lang="ko-KR" altLang="en-US" dirty="0"/>
                    </a:p>
                  </a:txBody>
                  <a:tcPr/>
                </a:tc>
                <a:tc>
                  <a:txBody>
                    <a:bodyPr/>
                    <a:lstStyle/>
                    <a:p>
                      <a:pPr algn="r" latinLnBrk="1"/>
                      <a:r>
                        <a:rPr lang="en-US" altLang="ko-KR" dirty="0" smtClean="0"/>
                        <a:t>.250</a:t>
                      </a:r>
                      <a:endParaRPr lang="ko-KR" altLang="en-US" dirty="0"/>
                    </a:p>
                  </a:txBody>
                  <a:tcPr/>
                </a:tc>
                <a:tc>
                  <a:txBody>
                    <a:bodyPr/>
                    <a:lstStyle/>
                    <a:p>
                      <a:pPr algn="r" latinLnBrk="1"/>
                      <a:r>
                        <a:rPr lang="en-US" altLang="ko-KR" dirty="0" smtClean="0"/>
                        <a:t>183/582</a:t>
                      </a:r>
                      <a:endParaRPr lang="ko-KR" altLang="en-US" dirty="0"/>
                    </a:p>
                  </a:txBody>
                  <a:tcPr/>
                </a:tc>
                <a:tc>
                  <a:txBody>
                    <a:bodyPr/>
                    <a:lstStyle/>
                    <a:p>
                      <a:pPr algn="r" latinLnBrk="1"/>
                      <a:r>
                        <a:rPr lang="en-US" altLang="ko-KR" dirty="0" smtClean="0"/>
                        <a:t>.314</a:t>
                      </a:r>
                      <a:endParaRPr lang="ko-KR" altLang="en-US" dirty="0"/>
                    </a:p>
                  </a:txBody>
                  <a:tcPr/>
                </a:tc>
                <a:tc>
                  <a:txBody>
                    <a:bodyPr/>
                    <a:lstStyle/>
                    <a:p>
                      <a:pPr algn="r" latinLnBrk="1"/>
                      <a:r>
                        <a:rPr lang="en-US" altLang="ko-KR" dirty="0" smtClean="0"/>
                        <a:t>190/654</a:t>
                      </a:r>
                      <a:endParaRPr lang="ko-KR" altLang="en-US" dirty="0"/>
                    </a:p>
                  </a:txBody>
                  <a:tcPr/>
                </a:tc>
                <a:tc>
                  <a:txBody>
                    <a:bodyPr/>
                    <a:lstStyle/>
                    <a:p>
                      <a:pPr algn="r" latinLnBrk="1"/>
                      <a:r>
                        <a:rPr lang="en-US" altLang="ko-KR" dirty="0" smtClean="0"/>
                        <a:t>.291</a:t>
                      </a:r>
                      <a:endParaRPr lang="ko-KR" altLang="en-US" dirty="0"/>
                    </a:p>
                  </a:txBody>
                  <a:tcPr/>
                </a:tc>
                <a:tc>
                  <a:txBody>
                    <a:bodyPr/>
                    <a:lstStyle/>
                    <a:p>
                      <a:pPr algn="r" latinLnBrk="1"/>
                      <a:r>
                        <a:rPr lang="en-US" altLang="ko-KR" dirty="0" smtClean="0"/>
                        <a:t>385/1284</a:t>
                      </a:r>
                      <a:endParaRPr lang="ko-KR" altLang="en-US" dirty="0"/>
                    </a:p>
                  </a:txBody>
                  <a:tcPr/>
                </a:tc>
                <a:tc>
                  <a:txBody>
                    <a:bodyPr/>
                    <a:lstStyle/>
                    <a:p>
                      <a:pPr algn="r" latinLnBrk="1"/>
                      <a:r>
                        <a:rPr lang="en-US" altLang="ko-KR" dirty="0" smtClean="0"/>
                        <a:t>.300</a:t>
                      </a:r>
                      <a:endParaRPr lang="ko-KR" altLang="en-US" dirty="0"/>
                    </a:p>
                  </a:txBody>
                  <a:tcPr>
                    <a:solidFill>
                      <a:srgbClr val="FFFF00"/>
                    </a:solidFill>
                  </a:tcPr>
                </a:tc>
              </a:tr>
              <a:tr h="370840">
                <a:tc>
                  <a:txBody>
                    <a:bodyPr/>
                    <a:lstStyle/>
                    <a:p>
                      <a:pPr latinLnBrk="1"/>
                      <a:r>
                        <a:rPr lang="en-US" altLang="ko-KR" dirty="0" smtClean="0"/>
                        <a:t>David Justice</a:t>
                      </a:r>
                      <a:endParaRPr lang="ko-KR" altLang="en-US" dirty="0"/>
                    </a:p>
                  </a:txBody>
                  <a:tcPr/>
                </a:tc>
                <a:tc>
                  <a:txBody>
                    <a:bodyPr/>
                    <a:lstStyle/>
                    <a:p>
                      <a:pPr algn="r" latinLnBrk="1"/>
                      <a:r>
                        <a:rPr lang="en-US" altLang="ko-KR" dirty="0" smtClean="0"/>
                        <a:t>104/411</a:t>
                      </a:r>
                      <a:endParaRPr lang="ko-KR" altLang="en-US" dirty="0"/>
                    </a:p>
                  </a:txBody>
                  <a:tcPr/>
                </a:tc>
                <a:tc>
                  <a:txBody>
                    <a:bodyPr/>
                    <a:lstStyle/>
                    <a:p>
                      <a:pPr algn="r" latinLnBrk="1"/>
                      <a:r>
                        <a:rPr lang="en-US" altLang="ko-KR" dirty="0" smtClean="0"/>
                        <a:t>.253</a:t>
                      </a:r>
                      <a:endParaRPr lang="ko-KR" altLang="en-US" dirty="0"/>
                    </a:p>
                  </a:txBody>
                  <a:tcPr>
                    <a:solidFill>
                      <a:srgbClr val="FFFF00"/>
                    </a:solidFill>
                  </a:tcPr>
                </a:tc>
                <a:tc>
                  <a:txBody>
                    <a:bodyPr/>
                    <a:lstStyle/>
                    <a:p>
                      <a:pPr algn="r" latinLnBrk="1"/>
                      <a:r>
                        <a:rPr lang="en-US" altLang="ko-KR" dirty="0" smtClean="0"/>
                        <a:t>45/140</a:t>
                      </a:r>
                      <a:endParaRPr lang="ko-KR" altLang="en-US" dirty="0"/>
                    </a:p>
                  </a:txBody>
                  <a:tcPr/>
                </a:tc>
                <a:tc>
                  <a:txBody>
                    <a:bodyPr/>
                    <a:lstStyle/>
                    <a:p>
                      <a:pPr algn="r" latinLnBrk="1"/>
                      <a:r>
                        <a:rPr lang="en-US" altLang="ko-KR" dirty="0" smtClean="0"/>
                        <a:t>.321</a:t>
                      </a:r>
                      <a:endParaRPr lang="ko-KR" altLang="en-US" dirty="0"/>
                    </a:p>
                  </a:txBody>
                  <a:tcPr>
                    <a:solidFill>
                      <a:srgbClr val="FFFF00"/>
                    </a:solidFill>
                  </a:tcPr>
                </a:tc>
                <a:tc>
                  <a:txBody>
                    <a:bodyPr/>
                    <a:lstStyle/>
                    <a:p>
                      <a:pPr algn="r" latinLnBrk="1"/>
                      <a:r>
                        <a:rPr lang="en-US" altLang="ko-KR" dirty="0" smtClean="0"/>
                        <a:t>163/495</a:t>
                      </a:r>
                      <a:endParaRPr lang="ko-KR" altLang="en-US" dirty="0"/>
                    </a:p>
                  </a:txBody>
                  <a:tcPr/>
                </a:tc>
                <a:tc>
                  <a:txBody>
                    <a:bodyPr/>
                    <a:lstStyle/>
                    <a:p>
                      <a:pPr algn="r" latinLnBrk="1"/>
                      <a:r>
                        <a:rPr lang="en-US" altLang="ko-KR" dirty="0" smtClean="0"/>
                        <a:t>.329</a:t>
                      </a:r>
                      <a:endParaRPr lang="ko-KR" altLang="en-US" dirty="0"/>
                    </a:p>
                  </a:txBody>
                  <a:tcPr>
                    <a:solidFill>
                      <a:srgbClr val="FFFF00"/>
                    </a:solidFill>
                  </a:tcPr>
                </a:tc>
                <a:tc>
                  <a:txBody>
                    <a:bodyPr/>
                    <a:lstStyle/>
                    <a:p>
                      <a:pPr algn="r" latinLnBrk="1"/>
                      <a:r>
                        <a:rPr lang="en-US" altLang="ko-KR" dirty="0" smtClean="0"/>
                        <a:t>312/1046</a:t>
                      </a:r>
                      <a:endParaRPr lang="ko-KR" altLang="en-US" dirty="0"/>
                    </a:p>
                  </a:txBody>
                  <a:tcPr/>
                </a:tc>
                <a:tc>
                  <a:txBody>
                    <a:bodyPr/>
                    <a:lstStyle/>
                    <a:p>
                      <a:pPr algn="r" latinLnBrk="1"/>
                      <a:r>
                        <a:rPr lang="en-US" altLang="ko-KR" dirty="0" smtClean="0"/>
                        <a:t>.298</a:t>
                      </a:r>
                      <a:endParaRPr lang="ko-KR" altLang="en-US" dirty="0"/>
                    </a:p>
                  </a:txBody>
                  <a:tcPr/>
                </a:tc>
              </a:tr>
            </a:tbl>
          </a:graphicData>
        </a:graphic>
      </p:graphicFrame>
    </p:spTree>
    <p:extLst>
      <p:ext uri="{BB962C8B-B14F-4D97-AF65-F5344CB8AC3E}">
        <p14:creationId xmlns:p14="http://schemas.microsoft.com/office/powerpoint/2010/main" val="18466435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kumimoji="1" lang="ko-KR" altLang="en-US"/>
          </a:p>
        </p:txBody>
      </p:sp>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800"/>
            <a:ext cx="9144000" cy="6481281"/>
          </a:xfrm>
          <a:prstGeom prst="rect">
            <a:avLst/>
          </a:prstGeom>
        </p:spPr>
      </p:pic>
    </p:spTree>
    <p:extLst>
      <p:ext uri="{BB962C8B-B14F-4D97-AF65-F5344CB8AC3E}">
        <p14:creationId xmlns:p14="http://schemas.microsoft.com/office/powerpoint/2010/main" val="20943769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dirty="0" smtClean="0"/>
              <a:t>내용</a:t>
            </a:r>
            <a:endParaRPr kumimoji="1" lang="ko-KR" altLang="en-US" dirty="0"/>
          </a:p>
        </p:txBody>
      </p:sp>
      <p:sp>
        <p:nvSpPr>
          <p:cNvPr id="3" name="내용 개체 틀 2"/>
          <p:cNvSpPr>
            <a:spLocks noGrp="1"/>
          </p:cNvSpPr>
          <p:nvPr>
            <p:ph idx="1"/>
          </p:nvPr>
        </p:nvSpPr>
        <p:spPr/>
        <p:txBody>
          <a:bodyPr/>
          <a:lstStyle/>
          <a:p>
            <a:r>
              <a:rPr kumimoji="1" lang="ko-KR" altLang="en-US" dirty="0" smtClean="0"/>
              <a:t>아들을 낳으려면 시리얼을 먹어라</a:t>
            </a:r>
            <a:endParaRPr kumimoji="1" lang="en-US" altLang="ko-KR" dirty="0" smtClean="0"/>
          </a:p>
          <a:p>
            <a:r>
              <a:rPr kumimoji="1" lang="ko-KR" altLang="en-US" dirty="0" smtClean="0"/>
              <a:t>사라진 총알구멍</a:t>
            </a:r>
            <a:endParaRPr kumimoji="1" lang="en-US" altLang="ko-KR" dirty="0" smtClean="0"/>
          </a:p>
          <a:p>
            <a:r>
              <a:rPr kumimoji="1" lang="en-US" altLang="ko-KR" dirty="0" smtClean="0"/>
              <a:t>Subset</a:t>
            </a:r>
            <a:r>
              <a:rPr kumimoji="1" lang="ko-KR" altLang="en-US" dirty="0" smtClean="0"/>
              <a:t>의 함정</a:t>
            </a:r>
            <a:endParaRPr kumimoji="1" lang="en-US" altLang="ko-KR" dirty="0" smtClean="0"/>
          </a:p>
          <a:p>
            <a:r>
              <a:rPr kumimoji="1" lang="ko-KR" altLang="en-US" dirty="0" smtClean="0"/>
              <a:t>통계적 유의성의 무의미함</a:t>
            </a:r>
            <a:endParaRPr kumimoji="1" lang="en-US" altLang="ko-KR" dirty="0" smtClean="0"/>
          </a:p>
          <a:p>
            <a:r>
              <a:rPr kumimoji="1" lang="ko-KR" altLang="en-US" dirty="0" smtClean="0"/>
              <a:t>생체인증은 안전할까</a:t>
            </a:r>
            <a:r>
              <a:rPr kumimoji="1" lang="en-US" altLang="ko-KR" dirty="0" smtClean="0"/>
              <a:t>?</a:t>
            </a:r>
          </a:p>
          <a:p>
            <a:r>
              <a:rPr kumimoji="1" lang="ko-KR" altLang="en-US" dirty="0" smtClean="0"/>
              <a:t>상관관계는 추이적이 아니다</a:t>
            </a:r>
            <a:endParaRPr kumimoji="1" lang="ko-KR" altLang="en-US" dirty="0"/>
          </a:p>
        </p:txBody>
      </p:sp>
    </p:spTree>
    <p:extLst>
      <p:ext uri="{BB962C8B-B14F-4D97-AF65-F5344CB8AC3E}">
        <p14:creationId xmlns:p14="http://schemas.microsoft.com/office/powerpoint/2010/main" val="20836603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332853" y="520109"/>
            <a:ext cx="7182493" cy="773999"/>
          </a:xfrm>
        </p:spPr>
        <p:txBody>
          <a:bodyPr/>
          <a:lstStyle/>
          <a:p>
            <a:r>
              <a:rPr kumimoji="1" lang="ko-KR" altLang="en-US" dirty="0" smtClean="0"/>
              <a:t>신생아 사망률</a:t>
            </a:r>
            <a:endParaRPr kumimoji="1" lang="ko-KR" altLang="en-US" dirty="0"/>
          </a:p>
        </p:txBody>
      </p:sp>
      <p:graphicFrame>
        <p:nvGraphicFramePr>
          <p:cNvPr id="6" name="내용 개체 틀 5"/>
          <p:cNvGraphicFramePr>
            <a:graphicFrameLocks noGrp="1"/>
          </p:cNvGraphicFramePr>
          <p:nvPr>
            <p:ph idx="1"/>
            <p:extLst>
              <p:ext uri="{D42A27DB-BD31-4B8C-83A1-F6EECF244321}">
                <p14:modId xmlns:p14="http://schemas.microsoft.com/office/powerpoint/2010/main" val="1061105068"/>
              </p:ext>
            </p:extLst>
          </p:nvPr>
        </p:nvGraphicFramePr>
        <p:xfrm>
          <a:off x="1465558" y="1456840"/>
          <a:ext cx="4950742" cy="4445000"/>
        </p:xfrm>
        <a:graphic>
          <a:graphicData uri="http://schemas.openxmlformats.org/drawingml/2006/table">
            <a:tbl>
              <a:tblPr firstRow="1" bandRow="1">
                <a:tableStyleId>{5C22544A-7EE6-4342-B048-85BDC9FD1C3A}</a:tableStyleId>
              </a:tblPr>
              <a:tblGrid>
                <a:gridCol w="1540742"/>
                <a:gridCol w="1668856"/>
                <a:gridCol w="1741144"/>
              </a:tblGrid>
              <a:tr h="364210">
                <a:tc rowSpan="2">
                  <a:txBody>
                    <a:bodyPr/>
                    <a:lstStyle/>
                    <a:p>
                      <a:pPr algn="ctr" latinLnBrk="1"/>
                      <a:r>
                        <a:rPr lang="en-US" altLang="ko-KR" dirty="0" smtClean="0"/>
                        <a:t>Birth</a:t>
                      </a:r>
                      <a:r>
                        <a:rPr lang="en-US" altLang="ko-KR" baseline="0" dirty="0" smtClean="0"/>
                        <a:t> weight</a:t>
                      </a:r>
                    </a:p>
                    <a:p>
                      <a:pPr algn="ctr" latinLnBrk="1"/>
                      <a:r>
                        <a:rPr lang="en-US" altLang="ko-KR" baseline="0" dirty="0" smtClean="0"/>
                        <a:t>(g)</a:t>
                      </a:r>
                      <a:endParaRPr lang="ko-KR" altLang="en-US" dirty="0"/>
                    </a:p>
                  </a:txBody>
                  <a:tcPr>
                    <a:solidFill>
                      <a:srgbClr val="00B0F0"/>
                    </a:solidFill>
                  </a:tcPr>
                </a:tc>
                <a:tc>
                  <a:txBody>
                    <a:bodyPr/>
                    <a:lstStyle/>
                    <a:p>
                      <a:pPr algn="ctr" latinLnBrk="1"/>
                      <a:r>
                        <a:rPr lang="en-US" altLang="ko-KR" dirty="0" smtClean="0"/>
                        <a:t>Group A</a:t>
                      </a:r>
                      <a:endParaRPr lang="ko-KR" altLang="en-US" dirty="0"/>
                    </a:p>
                  </a:txBody>
                  <a:tcPr>
                    <a:solidFill>
                      <a:srgbClr val="00B0F0"/>
                    </a:solidFill>
                  </a:tcPr>
                </a:tc>
                <a:tc>
                  <a:txBody>
                    <a:bodyPr/>
                    <a:lstStyle/>
                    <a:p>
                      <a:pPr algn="ctr" latinLnBrk="1"/>
                      <a:r>
                        <a:rPr lang="en-US" altLang="ko-KR" dirty="0" smtClean="0"/>
                        <a:t>Group B</a:t>
                      </a:r>
                      <a:endParaRPr lang="ko-KR" altLang="en-US" dirty="0"/>
                    </a:p>
                  </a:txBody>
                  <a:tcPr>
                    <a:solidFill>
                      <a:srgbClr val="00B0F0"/>
                    </a:solidFill>
                  </a:tcPr>
                </a:tc>
              </a:tr>
              <a:tr h="370840">
                <a:tc vMerge="1">
                  <a:txBody>
                    <a:bodyPr/>
                    <a:lstStyle/>
                    <a:p>
                      <a:pPr latinLnBrk="1"/>
                      <a:endParaRPr lang="ko-KR" altLang="en-US" dirty="0"/>
                    </a:p>
                  </a:txBody>
                  <a:tcPr>
                    <a:solidFill>
                      <a:srgbClr val="00B0F0"/>
                    </a:solidFill>
                  </a:tcPr>
                </a:tc>
                <a:tc>
                  <a:txBody>
                    <a:bodyPr/>
                    <a:lstStyle/>
                    <a:p>
                      <a:pPr latinLnBrk="1"/>
                      <a:r>
                        <a:rPr lang="ko-KR" altLang="en-US" dirty="0" smtClean="0">
                          <a:solidFill>
                            <a:schemeClr val="bg1"/>
                          </a:solidFill>
                        </a:rPr>
                        <a:t>사망률</a:t>
                      </a:r>
                      <a:r>
                        <a:rPr lang="en-US" altLang="ko-KR" dirty="0" smtClean="0">
                          <a:solidFill>
                            <a:schemeClr val="bg1"/>
                          </a:solidFill>
                        </a:rPr>
                        <a:t>(</a:t>
                      </a:r>
                      <a:r>
                        <a:rPr lang="en-US" altLang="ko-KR" sz="1800" b="1" i="0" kern="1200" dirty="0" smtClean="0">
                          <a:solidFill>
                            <a:schemeClr val="bg1"/>
                          </a:solidFill>
                          <a:effectLst/>
                          <a:latin typeface="+mn-lt"/>
                          <a:ea typeface="+mn-ea"/>
                          <a:cs typeface="+mn-cs"/>
                        </a:rPr>
                        <a:t>‰</a:t>
                      </a:r>
                      <a:r>
                        <a:rPr lang="en-US" altLang="ko-KR" dirty="0" smtClean="0">
                          <a:solidFill>
                            <a:schemeClr val="bg1"/>
                          </a:solidFill>
                        </a:rPr>
                        <a:t>)</a:t>
                      </a:r>
                      <a:endParaRPr lang="ko-KR" altLang="en-US" dirty="0">
                        <a:solidFill>
                          <a:schemeClr val="bg1"/>
                        </a:solidFill>
                      </a:endParaRPr>
                    </a:p>
                  </a:txBody>
                  <a:tcPr>
                    <a:solidFill>
                      <a:srgbClr val="00B0F0"/>
                    </a:solidFill>
                  </a:tcPr>
                </a:tc>
                <a:tc>
                  <a:txBody>
                    <a:bodyPr/>
                    <a:lstStyle/>
                    <a:p>
                      <a:pPr latinLnBrk="1"/>
                      <a:r>
                        <a:rPr lang="ko-KR" altLang="en-US" dirty="0" smtClean="0">
                          <a:solidFill>
                            <a:schemeClr val="bg1"/>
                          </a:solidFill>
                        </a:rPr>
                        <a:t>사망률</a:t>
                      </a:r>
                      <a:r>
                        <a:rPr lang="en-US" altLang="ko-KR" dirty="0" smtClean="0">
                          <a:solidFill>
                            <a:schemeClr val="bg1"/>
                          </a:solidFill>
                        </a:rPr>
                        <a:t>(</a:t>
                      </a:r>
                      <a:r>
                        <a:rPr lang="en-US" altLang="ko-KR" sz="1800" b="1" i="0" kern="1200" dirty="0" smtClean="0">
                          <a:solidFill>
                            <a:schemeClr val="bg1"/>
                          </a:solidFill>
                          <a:effectLst/>
                          <a:latin typeface="+mn-lt"/>
                          <a:ea typeface="+mn-ea"/>
                          <a:cs typeface="+mn-cs"/>
                        </a:rPr>
                        <a:t>‰</a:t>
                      </a:r>
                      <a:r>
                        <a:rPr lang="en-US" altLang="ko-KR" dirty="0" smtClean="0">
                          <a:solidFill>
                            <a:schemeClr val="bg1"/>
                          </a:solidFill>
                        </a:rPr>
                        <a:t>)</a:t>
                      </a:r>
                      <a:endParaRPr lang="ko-KR" altLang="en-US" dirty="0">
                        <a:solidFill>
                          <a:schemeClr val="bg1"/>
                        </a:solidFill>
                      </a:endParaRPr>
                    </a:p>
                  </a:txBody>
                  <a:tcPr>
                    <a:solidFill>
                      <a:srgbClr val="00B0F0"/>
                    </a:solidFill>
                  </a:tcPr>
                </a:tc>
              </a:tr>
              <a:tr h="370840">
                <a:tc>
                  <a:txBody>
                    <a:bodyPr/>
                    <a:lstStyle/>
                    <a:p>
                      <a:pPr algn="r" latinLnBrk="1"/>
                      <a:r>
                        <a:rPr lang="en-US" altLang="ko-KR" dirty="0" smtClean="0"/>
                        <a:t>1,000</a:t>
                      </a:r>
                      <a:endParaRPr lang="ko-KR" altLang="en-US" dirty="0"/>
                    </a:p>
                  </a:txBody>
                  <a:tcPr/>
                </a:tc>
                <a:tc>
                  <a:txBody>
                    <a:bodyPr/>
                    <a:lstStyle/>
                    <a:p>
                      <a:pPr algn="r" latinLnBrk="1"/>
                      <a:endParaRPr lang="ko-KR" altLang="en-US" dirty="0"/>
                    </a:p>
                  </a:txBody>
                  <a:tcPr/>
                </a:tc>
                <a:tc>
                  <a:txBody>
                    <a:bodyPr/>
                    <a:lstStyle/>
                    <a:p>
                      <a:pPr algn="r" latinLnBrk="1"/>
                      <a:r>
                        <a:rPr lang="en-US" altLang="ko-KR" dirty="0" smtClean="0"/>
                        <a:t>175.0</a:t>
                      </a:r>
                      <a:endParaRPr lang="ko-KR" altLang="en-US" dirty="0"/>
                    </a:p>
                  </a:txBody>
                  <a:tcPr/>
                </a:tc>
              </a:tr>
              <a:tr h="370840">
                <a:tc>
                  <a:txBody>
                    <a:bodyPr/>
                    <a:lstStyle/>
                    <a:p>
                      <a:pPr algn="r" latinLnBrk="1"/>
                      <a:r>
                        <a:rPr lang="en-US" altLang="ko-KR" dirty="0" smtClean="0"/>
                        <a:t>~ 1,500</a:t>
                      </a:r>
                      <a:endParaRPr lang="ko-KR" altLang="en-US" dirty="0"/>
                    </a:p>
                  </a:txBody>
                  <a:tcPr/>
                </a:tc>
                <a:tc>
                  <a:txBody>
                    <a:bodyPr/>
                    <a:lstStyle/>
                    <a:p>
                      <a:pPr algn="r" latinLnBrk="1"/>
                      <a:r>
                        <a:rPr lang="en-US" altLang="ko-KR" dirty="0" smtClean="0"/>
                        <a:t>100.0</a:t>
                      </a:r>
                      <a:endParaRPr lang="ko-KR" altLang="en-US" dirty="0"/>
                    </a:p>
                  </a:txBody>
                  <a:tcPr>
                    <a:solidFill>
                      <a:srgbClr val="FFFF00"/>
                    </a:solidFill>
                  </a:tcPr>
                </a:tc>
                <a:tc>
                  <a:txBody>
                    <a:bodyPr/>
                    <a:lstStyle/>
                    <a:p>
                      <a:pPr algn="r" latinLnBrk="1"/>
                      <a:r>
                        <a:rPr lang="en-US" altLang="ko-KR" dirty="0" smtClean="0"/>
                        <a:t>72.0</a:t>
                      </a:r>
                      <a:endParaRPr lang="ko-KR" altLang="en-US" dirty="0"/>
                    </a:p>
                  </a:txBody>
                  <a:tcPr/>
                </a:tc>
              </a:tr>
              <a:tr h="370840">
                <a:tc>
                  <a:txBody>
                    <a:bodyPr/>
                    <a:lstStyle/>
                    <a:p>
                      <a:pPr algn="r" latinLnBrk="1"/>
                      <a:r>
                        <a:rPr lang="en-US" altLang="ko-KR" dirty="0" smtClean="0"/>
                        <a:t>~ 2,000</a:t>
                      </a:r>
                      <a:endParaRPr lang="ko-KR" altLang="en-US" dirty="0"/>
                    </a:p>
                  </a:txBody>
                  <a:tcPr/>
                </a:tc>
                <a:tc>
                  <a:txBody>
                    <a:bodyPr/>
                    <a:lstStyle/>
                    <a:p>
                      <a:pPr algn="r" latinLnBrk="1"/>
                      <a:r>
                        <a:rPr lang="en-US" altLang="ko-KR" dirty="0" smtClean="0"/>
                        <a:t>42.0</a:t>
                      </a:r>
                      <a:endParaRPr lang="ko-KR" altLang="en-US" dirty="0"/>
                    </a:p>
                  </a:txBody>
                  <a:tcPr>
                    <a:solidFill>
                      <a:srgbClr val="FFFF00"/>
                    </a:solidFill>
                  </a:tcPr>
                </a:tc>
                <a:tc>
                  <a:txBody>
                    <a:bodyPr/>
                    <a:lstStyle/>
                    <a:p>
                      <a:pPr algn="r" latinLnBrk="1"/>
                      <a:r>
                        <a:rPr lang="en-US" altLang="ko-KR" dirty="0" smtClean="0"/>
                        <a:t>32.0</a:t>
                      </a:r>
                      <a:endParaRPr lang="ko-KR" altLang="en-US" dirty="0"/>
                    </a:p>
                  </a:txBody>
                  <a:tcPr/>
                </a:tc>
              </a:tr>
              <a:tr h="370840">
                <a:tc>
                  <a:txBody>
                    <a:bodyPr/>
                    <a:lstStyle/>
                    <a:p>
                      <a:pPr algn="r" latinLnBrk="1"/>
                      <a:r>
                        <a:rPr lang="en-US" altLang="ko-KR" dirty="0" smtClean="0"/>
                        <a:t>~ 2,500</a:t>
                      </a:r>
                      <a:endParaRPr lang="ko-KR" altLang="en-US" dirty="0"/>
                    </a:p>
                  </a:txBody>
                  <a:tcPr/>
                </a:tc>
                <a:tc>
                  <a:txBody>
                    <a:bodyPr/>
                    <a:lstStyle/>
                    <a:p>
                      <a:pPr algn="r" latinLnBrk="1"/>
                      <a:r>
                        <a:rPr lang="en-US" altLang="ko-KR" dirty="0" smtClean="0"/>
                        <a:t>17.6</a:t>
                      </a:r>
                      <a:endParaRPr lang="ko-KR" altLang="en-US" dirty="0"/>
                    </a:p>
                  </a:txBody>
                  <a:tcPr>
                    <a:solidFill>
                      <a:srgbClr val="FFFF00"/>
                    </a:solidFill>
                  </a:tcPr>
                </a:tc>
                <a:tc>
                  <a:txBody>
                    <a:bodyPr/>
                    <a:lstStyle/>
                    <a:p>
                      <a:pPr algn="r" latinLnBrk="1"/>
                      <a:r>
                        <a:rPr lang="en-US" altLang="ko-KR" dirty="0" smtClean="0"/>
                        <a:t>12.7</a:t>
                      </a:r>
                      <a:endParaRPr lang="ko-KR" altLang="en-US" dirty="0"/>
                    </a:p>
                  </a:txBody>
                  <a:tcPr/>
                </a:tc>
              </a:tr>
              <a:tr h="370840">
                <a:tc>
                  <a:txBody>
                    <a:bodyPr/>
                    <a:lstStyle/>
                    <a:p>
                      <a:pPr algn="r" latinLnBrk="1"/>
                      <a:r>
                        <a:rPr lang="en-US" altLang="ko-KR" dirty="0" smtClean="0"/>
                        <a:t>~ 3,000</a:t>
                      </a:r>
                      <a:endParaRPr lang="ko-KR" altLang="en-US" dirty="0"/>
                    </a:p>
                  </a:txBody>
                  <a:tcPr/>
                </a:tc>
                <a:tc>
                  <a:txBody>
                    <a:bodyPr/>
                    <a:lstStyle/>
                    <a:p>
                      <a:pPr algn="r" latinLnBrk="1"/>
                      <a:r>
                        <a:rPr lang="en-US" altLang="ko-KR" dirty="0" smtClean="0"/>
                        <a:t>7.4</a:t>
                      </a:r>
                      <a:endParaRPr lang="ko-KR" altLang="en-US" dirty="0"/>
                    </a:p>
                  </a:txBody>
                  <a:tcPr>
                    <a:solidFill>
                      <a:srgbClr val="FFFF00"/>
                    </a:solidFill>
                  </a:tcPr>
                </a:tc>
                <a:tc>
                  <a:txBody>
                    <a:bodyPr/>
                    <a:lstStyle/>
                    <a:p>
                      <a:pPr algn="r" latinLnBrk="1"/>
                      <a:r>
                        <a:rPr lang="en-US" altLang="ko-KR" dirty="0" smtClean="0"/>
                        <a:t>5.3</a:t>
                      </a:r>
                      <a:endParaRPr lang="ko-KR" altLang="en-US" dirty="0"/>
                    </a:p>
                  </a:txBody>
                  <a:tcPr/>
                </a:tc>
              </a:tr>
              <a:tr h="370840">
                <a:tc>
                  <a:txBody>
                    <a:bodyPr/>
                    <a:lstStyle/>
                    <a:p>
                      <a:pPr algn="r" latinLnBrk="1"/>
                      <a:r>
                        <a:rPr lang="en-US" altLang="ko-KR" dirty="0" smtClean="0"/>
                        <a:t>~ 3,500</a:t>
                      </a:r>
                      <a:endParaRPr lang="ko-KR" altLang="en-US" dirty="0"/>
                    </a:p>
                  </a:txBody>
                  <a:tcPr/>
                </a:tc>
                <a:tc>
                  <a:txBody>
                    <a:bodyPr/>
                    <a:lstStyle/>
                    <a:p>
                      <a:pPr algn="r" latinLnBrk="1"/>
                      <a:r>
                        <a:rPr lang="en-US" altLang="ko-KR" dirty="0" smtClean="0"/>
                        <a:t>3.1</a:t>
                      </a:r>
                      <a:endParaRPr lang="ko-KR" altLang="en-US" dirty="0"/>
                    </a:p>
                  </a:txBody>
                  <a:tcPr>
                    <a:solidFill>
                      <a:srgbClr val="FFFF00"/>
                    </a:solidFill>
                  </a:tcPr>
                </a:tc>
                <a:tc>
                  <a:txBody>
                    <a:bodyPr/>
                    <a:lstStyle/>
                    <a:p>
                      <a:pPr algn="r" latinLnBrk="1"/>
                      <a:r>
                        <a:rPr lang="en-US" altLang="ko-KR" dirty="0" smtClean="0"/>
                        <a:t>2.2</a:t>
                      </a:r>
                      <a:endParaRPr lang="ko-KR" altLang="en-US" dirty="0"/>
                    </a:p>
                  </a:txBody>
                  <a:tcPr/>
                </a:tc>
              </a:tr>
              <a:tr h="370840">
                <a:tc>
                  <a:txBody>
                    <a:bodyPr/>
                    <a:lstStyle/>
                    <a:p>
                      <a:pPr algn="r" latinLnBrk="1"/>
                      <a:r>
                        <a:rPr lang="en-US" altLang="ko-KR" dirty="0" smtClean="0"/>
                        <a:t>~ 4,000</a:t>
                      </a:r>
                      <a:endParaRPr lang="ko-KR" altLang="en-US" dirty="0"/>
                    </a:p>
                  </a:txBody>
                  <a:tcPr/>
                </a:tc>
                <a:tc>
                  <a:txBody>
                    <a:bodyPr/>
                    <a:lstStyle/>
                    <a:p>
                      <a:pPr algn="r" latinLnBrk="1"/>
                      <a:r>
                        <a:rPr lang="en-US" altLang="ko-KR" dirty="0" smtClean="0"/>
                        <a:t>1.3</a:t>
                      </a:r>
                      <a:endParaRPr lang="ko-KR" altLang="en-US" dirty="0"/>
                    </a:p>
                  </a:txBody>
                  <a:tcPr>
                    <a:solidFill>
                      <a:srgbClr val="FFFF00"/>
                    </a:solidFill>
                  </a:tcPr>
                </a:tc>
                <a:tc>
                  <a:txBody>
                    <a:bodyPr/>
                    <a:lstStyle/>
                    <a:p>
                      <a:pPr algn="r" latinLnBrk="1"/>
                      <a:r>
                        <a:rPr lang="en-US" altLang="ko-KR" dirty="0" smtClean="0"/>
                        <a:t>0.9</a:t>
                      </a:r>
                      <a:endParaRPr lang="ko-KR" altLang="en-US" dirty="0"/>
                    </a:p>
                  </a:txBody>
                  <a:tcPr/>
                </a:tc>
              </a:tr>
              <a:tr h="370840">
                <a:tc>
                  <a:txBody>
                    <a:bodyPr/>
                    <a:lstStyle/>
                    <a:p>
                      <a:pPr algn="r" latinLnBrk="1"/>
                      <a:r>
                        <a:rPr lang="en-US" altLang="ko-KR" dirty="0" smtClean="0"/>
                        <a:t>~ 4,500</a:t>
                      </a:r>
                      <a:endParaRPr lang="ko-KR" altLang="en-US" dirty="0"/>
                    </a:p>
                  </a:txBody>
                  <a:tcPr/>
                </a:tc>
                <a:tc>
                  <a:txBody>
                    <a:bodyPr/>
                    <a:lstStyle/>
                    <a:p>
                      <a:pPr algn="r" latinLnBrk="1"/>
                      <a:r>
                        <a:rPr lang="en-US" altLang="ko-KR" dirty="0" smtClean="0"/>
                        <a:t>0.6</a:t>
                      </a:r>
                      <a:endParaRPr lang="ko-KR" altLang="en-US" dirty="0"/>
                    </a:p>
                  </a:txBody>
                  <a:tcPr>
                    <a:solidFill>
                      <a:srgbClr val="FFFF00"/>
                    </a:solidFill>
                  </a:tcPr>
                </a:tc>
                <a:tc>
                  <a:txBody>
                    <a:bodyPr/>
                    <a:lstStyle/>
                    <a:p>
                      <a:pPr algn="r" latinLnBrk="1"/>
                      <a:r>
                        <a:rPr lang="en-US" altLang="ko-KR" dirty="0" smtClean="0"/>
                        <a:t>0.4</a:t>
                      </a:r>
                      <a:endParaRPr lang="ko-KR" altLang="en-US" dirty="0"/>
                    </a:p>
                  </a:txBody>
                  <a:tcPr/>
                </a:tc>
              </a:tr>
              <a:tr h="370840">
                <a:tc>
                  <a:txBody>
                    <a:bodyPr/>
                    <a:lstStyle/>
                    <a:p>
                      <a:pPr algn="r" latinLnBrk="1"/>
                      <a:r>
                        <a:rPr lang="en-US" altLang="ko-KR" dirty="0" smtClean="0"/>
                        <a:t>~ 5,000</a:t>
                      </a:r>
                      <a:endParaRPr lang="ko-KR" altLang="en-US" dirty="0"/>
                    </a:p>
                  </a:txBody>
                  <a:tcPr/>
                </a:tc>
                <a:tc>
                  <a:txBody>
                    <a:bodyPr/>
                    <a:lstStyle/>
                    <a:p>
                      <a:pPr algn="r" latinLnBrk="1"/>
                      <a:r>
                        <a:rPr lang="en-US" altLang="ko-KR" dirty="0" smtClean="0"/>
                        <a:t>0.2</a:t>
                      </a:r>
                      <a:endParaRPr lang="ko-KR" altLang="en-US" dirty="0"/>
                    </a:p>
                  </a:txBody>
                  <a:tcPr/>
                </a:tc>
                <a:tc>
                  <a:txBody>
                    <a:bodyPr/>
                    <a:lstStyle/>
                    <a:p>
                      <a:pPr algn="r" latinLnBrk="1"/>
                      <a:r>
                        <a:rPr lang="en-US" altLang="ko-KR" dirty="0" smtClean="0"/>
                        <a:t>0.2</a:t>
                      </a:r>
                      <a:endParaRPr lang="ko-KR" altLang="en-US" dirty="0"/>
                    </a:p>
                  </a:txBody>
                  <a:tcPr/>
                </a:tc>
              </a:tr>
              <a:tr h="370840">
                <a:tc>
                  <a:txBody>
                    <a:bodyPr/>
                    <a:lstStyle/>
                    <a:p>
                      <a:pPr algn="r" latinLnBrk="1"/>
                      <a:r>
                        <a:rPr lang="en-US" altLang="ko-KR" dirty="0" smtClean="0"/>
                        <a:t>~ 5,500</a:t>
                      </a:r>
                      <a:endParaRPr lang="ko-KR" altLang="en-US" dirty="0"/>
                    </a:p>
                  </a:txBody>
                  <a:tcPr/>
                </a:tc>
                <a:tc>
                  <a:txBody>
                    <a:bodyPr/>
                    <a:lstStyle/>
                    <a:p>
                      <a:pPr algn="r" latinLnBrk="1"/>
                      <a:r>
                        <a:rPr lang="en-US" altLang="ko-KR" dirty="0" smtClean="0"/>
                        <a:t>0.1</a:t>
                      </a:r>
                      <a:endParaRPr lang="ko-KR" altLang="en-US" dirty="0"/>
                    </a:p>
                  </a:txBody>
                  <a:tcPr/>
                </a:tc>
                <a:tc>
                  <a:txBody>
                    <a:bodyPr/>
                    <a:lstStyle/>
                    <a:p>
                      <a:pPr algn="r" latinLnBrk="1"/>
                      <a:endParaRPr lang="ko-KR" altLang="en-US" dirty="0"/>
                    </a:p>
                  </a:txBody>
                  <a:tcPr/>
                </a:tc>
              </a:tr>
            </a:tbl>
          </a:graphicData>
        </a:graphic>
      </p:graphicFrame>
    </p:spTree>
    <p:extLst>
      <p:ext uri="{BB962C8B-B14F-4D97-AF65-F5344CB8AC3E}">
        <p14:creationId xmlns:p14="http://schemas.microsoft.com/office/powerpoint/2010/main" val="63448573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8647" y="520109"/>
            <a:ext cx="7886700" cy="773999"/>
          </a:xfrm>
        </p:spPr>
        <p:txBody>
          <a:bodyPr/>
          <a:lstStyle/>
          <a:p>
            <a:r>
              <a:rPr kumimoji="1" lang="ko-KR" altLang="en-US" dirty="0" smtClean="0"/>
              <a:t>신생아 사망률</a:t>
            </a:r>
            <a:endParaRPr kumimoji="1" lang="ko-KR" altLang="en-US" dirty="0"/>
          </a:p>
        </p:txBody>
      </p:sp>
      <p:graphicFrame>
        <p:nvGraphicFramePr>
          <p:cNvPr id="6" name="내용 개체 틀 5"/>
          <p:cNvGraphicFramePr>
            <a:graphicFrameLocks noGrp="1"/>
          </p:cNvGraphicFramePr>
          <p:nvPr>
            <p:ph idx="1"/>
            <p:extLst>
              <p:ext uri="{D42A27DB-BD31-4B8C-83A1-F6EECF244321}">
                <p14:modId xmlns:p14="http://schemas.microsoft.com/office/powerpoint/2010/main" val="482952621"/>
              </p:ext>
            </p:extLst>
          </p:nvPr>
        </p:nvGraphicFramePr>
        <p:xfrm>
          <a:off x="628650" y="1438167"/>
          <a:ext cx="7886697" cy="4820920"/>
        </p:xfrm>
        <a:graphic>
          <a:graphicData uri="http://schemas.openxmlformats.org/drawingml/2006/table">
            <a:tbl>
              <a:tblPr firstRow="1" bandRow="1">
                <a:tableStyleId>{5C22544A-7EE6-4342-B048-85BDC9FD1C3A}</a:tableStyleId>
              </a:tblPr>
              <a:tblGrid>
                <a:gridCol w="1126671"/>
                <a:gridCol w="1220354"/>
                <a:gridCol w="1032988"/>
                <a:gridCol w="1126671"/>
                <a:gridCol w="1273215"/>
                <a:gridCol w="980127"/>
                <a:gridCol w="1126671"/>
              </a:tblGrid>
              <a:tr h="370840">
                <a:tc rowSpan="2">
                  <a:txBody>
                    <a:bodyPr/>
                    <a:lstStyle/>
                    <a:p>
                      <a:pPr latinLnBrk="1"/>
                      <a:r>
                        <a:rPr lang="en-US" altLang="ko-KR" dirty="0" smtClean="0"/>
                        <a:t>Birth</a:t>
                      </a:r>
                      <a:r>
                        <a:rPr lang="en-US" altLang="ko-KR" baseline="0" dirty="0" smtClean="0"/>
                        <a:t> weight(g)</a:t>
                      </a:r>
                      <a:endParaRPr lang="ko-KR" altLang="en-US" dirty="0"/>
                    </a:p>
                  </a:txBody>
                  <a:tcPr>
                    <a:solidFill>
                      <a:srgbClr val="00B0F0"/>
                    </a:solidFill>
                  </a:tcPr>
                </a:tc>
                <a:tc gridSpan="3">
                  <a:txBody>
                    <a:bodyPr/>
                    <a:lstStyle/>
                    <a:p>
                      <a:pPr algn="ctr" latinLnBrk="1"/>
                      <a:r>
                        <a:rPr lang="ko-KR" altLang="en-US" dirty="0" smtClean="0"/>
                        <a:t>비흡연집단</a:t>
                      </a:r>
                      <a:r>
                        <a:rPr lang="en-US" altLang="ko-KR" dirty="0" smtClean="0"/>
                        <a:t>(A)</a:t>
                      </a:r>
                      <a:endParaRPr lang="ko-KR" altLang="en-US" dirty="0"/>
                    </a:p>
                  </a:txBody>
                  <a:tcPr>
                    <a:solidFill>
                      <a:srgbClr val="00B0F0"/>
                    </a:solidFill>
                  </a:tcPr>
                </a:tc>
                <a:tc hMerge="1">
                  <a:txBody>
                    <a:bodyPr/>
                    <a:lstStyle/>
                    <a:p>
                      <a:pPr latinLnBrk="1"/>
                      <a:endParaRPr lang="ko-KR" altLang="en-US" dirty="0"/>
                    </a:p>
                  </a:txBody>
                  <a:tcPr>
                    <a:solidFill>
                      <a:srgbClr val="00B0F0"/>
                    </a:solidFill>
                  </a:tcPr>
                </a:tc>
                <a:tc hMerge="1">
                  <a:txBody>
                    <a:bodyPr/>
                    <a:lstStyle/>
                    <a:p>
                      <a:pPr latinLnBrk="1"/>
                      <a:endParaRPr lang="ko-KR" altLang="en-US" dirty="0"/>
                    </a:p>
                  </a:txBody>
                  <a:tcPr>
                    <a:solidFill>
                      <a:srgbClr val="00B0F0"/>
                    </a:solidFill>
                  </a:tcPr>
                </a:tc>
                <a:tc gridSpan="3">
                  <a:txBody>
                    <a:bodyPr/>
                    <a:lstStyle/>
                    <a:p>
                      <a:pPr algn="ctr" latinLnBrk="1"/>
                      <a:r>
                        <a:rPr lang="ko-KR" altLang="en-US" dirty="0" smtClean="0"/>
                        <a:t>흡연집단</a:t>
                      </a:r>
                      <a:r>
                        <a:rPr lang="en-US" altLang="ko-KR" dirty="0" smtClean="0"/>
                        <a:t>(B)</a:t>
                      </a:r>
                      <a:endParaRPr lang="ko-KR" altLang="en-US" dirty="0"/>
                    </a:p>
                  </a:txBody>
                  <a:tcPr>
                    <a:solidFill>
                      <a:srgbClr val="00B0F0"/>
                    </a:solidFill>
                  </a:tcPr>
                </a:tc>
                <a:tc hMerge="1">
                  <a:txBody>
                    <a:bodyPr/>
                    <a:lstStyle/>
                    <a:p>
                      <a:pPr latinLnBrk="1"/>
                      <a:endParaRPr lang="ko-KR" altLang="en-US" dirty="0"/>
                    </a:p>
                  </a:txBody>
                  <a:tcPr>
                    <a:solidFill>
                      <a:srgbClr val="00B0F0"/>
                    </a:solidFill>
                  </a:tcPr>
                </a:tc>
                <a:tc hMerge="1">
                  <a:txBody>
                    <a:bodyPr/>
                    <a:lstStyle/>
                    <a:p>
                      <a:pPr latinLnBrk="1"/>
                      <a:endParaRPr lang="ko-KR" altLang="en-US" dirty="0"/>
                    </a:p>
                  </a:txBody>
                  <a:tcPr>
                    <a:solidFill>
                      <a:srgbClr val="00B0F0"/>
                    </a:solidFill>
                  </a:tcPr>
                </a:tc>
              </a:tr>
              <a:tr h="370840">
                <a:tc vMerge="1">
                  <a:txBody>
                    <a:bodyPr/>
                    <a:lstStyle/>
                    <a:p>
                      <a:pPr latinLnBrk="1"/>
                      <a:endParaRPr lang="ko-KR" altLang="en-US" dirty="0"/>
                    </a:p>
                  </a:txBody>
                  <a:tcPr>
                    <a:solidFill>
                      <a:srgbClr val="00B0F0"/>
                    </a:solidFill>
                  </a:tcPr>
                </a:tc>
                <a:tc>
                  <a:txBody>
                    <a:bodyPr/>
                    <a:lstStyle/>
                    <a:p>
                      <a:pPr latinLnBrk="1"/>
                      <a:r>
                        <a:rPr lang="ko-KR" altLang="en-US" dirty="0" smtClean="0">
                          <a:solidFill>
                            <a:schemeClr val="bg1"/>
                          </a:solidFill>
                        </a:rPr>
                        <a:t>사망률</a:t>
                      </a:r>
                      <a:r>
                        <a:rPr lang="en-US" altLang="ko-KR" dirty="0" smtClean="0">
                          <a:solidFill>
                            <a:schemeClr val="bg1"/>
                          </a:solidFill>
                        </a:rPr>
                        <a:t>(</a:t>
                      </a:r>
                      <a:r>
                        <a:rPr lang="en-US" altLang="ko-KR" sz="1800" b="1" i="0" kern="1200" dirty="0" smtClean="0">
                          <a:solidFill>
                            <a:schemeClr val="bg1"/>
                          </a:solidFill>
                          <a:effectLst/>
                          <a:latin typeface="+mn-lt"/>
                          <a:ea typeface="+mn-ea"/>
                          <a:cs typeface="+mn-cs"/>
                        </a:rPr>
                        <a:t>‰</a:t>
                      </a:r>
                      <a:r>
                        <a:rPr lang="en-US" altLang="ko-KR" dirty="0" smtClean="0">
                          <a:solidFill>
                            <a:schemeClr val="bg1"/>
                          </a:solidFill>
                        </a:rPr>
                        <a:t>)</a:t>
                      </a:r>
                      <a:endParaRPr lang="ko-KR" altLang="en-US" dirty="0">
                        <a:solidFill>
                          <a:schemeClr val="bg1"/>
                        </a:solidFill>
                      </a:endParaRPr>
                    </a:p>
                  </a:txBody>
                  <a:tcPr>
                    <a:solidFill>
                      <a:srgbClr val="00B0F0"/>
                    </a:solidFill>
                  </a:tcPr>
                </a:tc>
                <a:tc>
                  <a:txBody>
                    <a:bodyPr/>
                    <a:lstStyle/>
                    <a:p>
                      <a:pPr latinLnBrk="1"/>
                      <a:r>
                        <a:rPr lang="ko-KR" altLang="en-US" dirty="0" smtClean="0">
                          <a:solidFill>
                            <a:schemeClr val="bg1"/>
                          </a:solidFill>
                        </a:rPr>
                        <a:t>인원수</a:t>
                      </a:r>
                      <a:endParaRPr lang="ko-KR" altLang="en-US" dirty="0">
                        <a:solidFill>
                          <a:schemeClr val="bg1"/>
                        </a:solidFill>
                      </a:endParaRPr>
                    </a:p>
                  </a:txBody>
                  <a:tcPr>
                    <a:solidFill>
                      <a:srgbClr val="00B0F0"/>
                    </a:solidFill>
                  </a:tcPr>
                </a:tc>
                <a:tc>
                  <a:txBody>
                    <a:bodyPr/>
                    <a:lstStyle/>
                    <a:p>
                      <a:pPr latinLnBrk="1"/>
                      <a:r>
                        <a:rPr lang="ko-KR" altLang="en-US" dirty="0" smtClean="0">
                          <a:solidFill>
                            <a:schemeClr val="bg1"/>
                          </a:solidFill>
                        </a:rPr>
                        <a:t>사망수</a:t>
                      </a:r>
                      <a:endParaRPr lang="ko-KR" altLang="en-US" dirty="0">
                        <a:solidFill>
                          <a:schemeClr val="bg1"/>
                        </a:solidFill>
                      </a:endParaRPr>
                    </a:p>
                  </a:txBody>
                  <a:tcPr>
                    <a:solidFill>
                      <a:srgbClr val="00B0F0"/>
                    </a:solidFill>
                  </a:tcPr>
                </a:tc>
                <a:tc>
                  <a:txBody>
                    <a:bodyPr/>
                    <a:lstStyle/>
                    <a:p>
                      <a:pPr latinLnBrk="1"/>
                      <a:r>
                        <a:rPr lang="ko-KR" altLang="en-US" dirty="0" smtClean="0">
                          <a:solidFill>
                            <a:schemeClr val="bg1"/>
                          </a:solidFill>
                        </a:rPr>
                        <a:t>사망률</a:t>
                      </a:r>
                      <a:r>
                        <a:rPr lang="en-US" altLang="ko-KR" dirty="0" smtClean="0">
                          <a:solidFill>
                            <a:schemeClr val="bg1"/>
                          </a:solidFill>
                        </a:rPr>
                        <a:t>(</a:t>
                      </a:r>
                      <a:r>
                        <a:rPr lang="en-US" altLang="ko-KR" sz="1800" b="1" i="0" kern="1200" dirty="0" smtClean="0">
                          <a:solidFill>
                            <a:schemeClr val="bg1"/>
                          </a:solidFill>
                          <a:effectLst/>
                          <a:latin typeface="+mn-lt"/>
                          <a:ea typeface="+mn-ea"/>
                          <a:cs typeface="+mn-cs"/>
                        </a:rPr>
                        <a:t>‰</a:t>
                      </a:r>
                      <a:r>
                        <a:rPr lang="en-US" altLang="ko-KR" dirty="0" smtClean="0">
                          <a:solidFill>
                            <a:schemeClr val="bg1"/>
                          </a:solidFill>
                        </a:rPr>
                        <a:t>)</a:t>
                      </a:r>
                      <a:endParaRPr lang="ko-KR" altLang="en-US" dirty="0">
                        <a:solidFill>
                          <a:schemeClr val="bg1"/>
                        </a:solidFill>
                      </a:endParaRPr>
                    </a:p>
                  </a:txBody>
                  <a:tcPr>
                    <a:solidFill>
                      <a:srgbClr val="00B0F0"/>
                    </a:solidFill>
                  </a:tcPr>
                </a:tc>
                <a:tc>
                  <a:txBody>
                    <a:bodyPr/>
                    <a:lstStyle/>
                    <a:p>
                      <a:pPr latinLnBrk="1"/>
                      <a:r>
                        <a:rPr lang="ko-KR" altLang="en-US" dirty="0" smtClean="0">
                          <a:solidFill>
                            <a:schemeClr val="bg1"/>
                          </a:solidFill>
                        </a:rPr>
                        <a:t>인원수</a:t>
                      </a:r>
                      <a:endParaRPr lang="ko-KR" altLang="en-US" dirty="0">
                        <a:solidFill>
                          <a:schemeClr val="bg1"/>
                        </a:solidFill>
                      </a:endParaRPr>
                    </a:p>
                  </a:txBody>
                  <a:tcPr>
                    <a:solidFill>
                      <a:srgbClr val="00B0F0"/>
                    </a:solidFill>
                  </a:tcPr>
                </a:tc>
                <a:tc>
                  <a:txBody>
                    <a:bodyPr/>
                    <a:lstStyle/>
                    <a:p>
                      <a:pPr latinLnBrk="1"/>
                      <a:r>
                        <a:rPr lang="ko-KR" altLang="en-US" dirty="0" smtClean="0">
                          <a:solidFill>
                            <a:schemeClr val="bg1"/>
                          </a:solidFill>
                        </a:rPr>
                        <a:t>사망수</a:t>
                      </a:r>
                      <a:endParaRPr lang="ko-KR" altLang="en-US" dirty="0">
                        <a:solidFill>
                          <a:schemeClr val="bg1"/>
                        </a:solidFill>
                      </a:endParaRPr>
                    </a:p>
                  </a:txBody>
                  <a:tcPr>
                    <a:solidFill>
                      <a:srgbClr val="00B0F0"/>
                    </a:solidFill>
                  </a:tcPr>
                </a:tc>
              </a:tr>
              <a:tr h="370840">
                <a:tc>
                  <a:txBody>
                    <a:bodyPr/>
                    <a:lstStyle/>
                    <a:p>
                      <a:pPr algn="r" latinLnBrk="1"/>
                      <a:r>
                        <a:rPr lang="en-US" altLang="ko-KR" dirty="0" smtClean="0"/>
                        <a:t>1,000</a:t>
                      </a:r>
                      <a:endParaRPr lang="ko-KR" altLang="en-US" dirty="0"/>
                    </a:p>
                  </a:txBody>
                  <a:tcPr/>
                </a:tc>
                <a:tc>
                  <a:txBody>
                    <a:bodyPr/>
                    <a:lstStyle/>
                    <a:p>
                      <a:pPr algn="r" latinLnBrk="1"/>
                      <a:endParaRPr lang="ko-KR" altLang="en-US" dirty="0"/>
                    </a:p>
                  </a:txBody>
                  <a:tcPr/>
                </a:tc>
                <a:tc>
                  <a:txBody>
                    <a:bodyPr/>
                    <a:lstStyle/>
                    <a:p>
                      <a:pPr algn="r" latinLnBrk="1"/>
                      <a:r>
                        <a:rPr lang="en-US" altLang="ko-KR" dirty="0" smtClean="0"/>
                        <a:t>0</a:t>
                      </a:r>
                      <a:endParaRPr lang="ko-KR" altLang="en-US" dirty="0"/>
                    </a:p>
                  </a:txBody>
                  <a:tcPr/>
                </a:tc>
                <a:tc>
                  <a:txBody>
                    <a:bodyPr/>
                    <a:lstStyle/>
                    <a:p>
                      <a:pPr algn="r" latinLnBrk="1"/>
                      <a:endParaRPr lang="ko-KR" altLang="en-US" dirty="0"/>
                    </a:p>
                  </a:txBody>
                  <a:tcPr/>
                </a:tc>
                <a:tc>
                  <a:txBody>
                    <a:bodyPr/>
                    <a:lstStyle/>
                    <a:p>
                      <a:pPr algn="r" latinLnBrk="1"/>
                      <a:r>
                        <a:rPr lang="en-US" altLang="ko-KR" dirty="0" smtClean="0"/>
                        <a:t>175.0</a:t>
                      </a:r>
                      <a:endParaRPr lang="ko-KR" altLang="en-US" dirty="0"/>
                    </a:p>
                  </a:txBody>
                  <a:tcPr/>
                </a:tc>
                <a:tc>
                  <a:txBody>
                    <a:bodyPr/>
                    <a:lstStyle/>
                    <a:p>
                      <a:pPr algn="r" latinLnBrk="1"/>
                      <a:r>
                        <a:rPr lang="en-US" altLang="ko-KR" dirty="0" smtClean="0"/>
                        <a:t>40</a:t>
                      </a:r>
                      <a:endParaRPr lang="ko-KR" altLang="en-US" dirty="0"/>
                    </a:p>
                  </a:txBody>
                  <a:tcPr/>
                </a:tc>
                <a:tc>
                  <a:txBody>
                    <a:bodyPr/>
                    <a:lstStyle/>
                    <a:p>
                      <a:pPr algn="r" latinLnBrk="1"/>
                      <a:r>
                        <a:rPr lang="en-US" altLang="ko-KR" dirty="0" smtClean="0"/>
                        <a:t>7</a:t>
                      </a:r>
                      <a:endParaRPr lang="ko-KR" altLang="en-US" dirty="0"/>
                    </a:p>
                  </a:txBody>
                  <a:tcPr/>
                </a:tc>
              </a:tr>
              <a:tr h="370840">
                <a:tc>
                  <a:txBody>
                    <a:bodyPr/>
                    <a:lstStyle/>
                    <a:p>
                      <a:pPr algn="r" latinLnBrk="1"/>
                      <a:r>
                        <a:rPr lang="en-US" altLang="ko-KR" dirty="0" smtClean="0"/>
                        <a:t>~ 1,500</a:t>
                      </a:r>
                      <a:endParaRPr lang="ko-KR" altLang="en-US" dirty="0"/>
                    </a:p>
                  </a:txBody>
                  <a:tcPr/>
                </a:tc>
                <a:tc>
                  <a:txBody>
                    <a:bodyPr/>
                    <a:lstStyle/>
                    <a:p>
                      <a:pPr algn="r" latinLnBrk="1"/>
                      <a:r>
                        <a:rPr lang="en-US" altLang="ko-KR" dirty="0" smtClean="0"/>
                        <a:t>100.0</a:t>
                      </a:r>
                      <a:endParaRPr lang="ko-KR" altLang="en-US" dirty="0"/>
                    </a:p>
                  </a:txBody>
                  <a:tcPr/>
                </a:tc>
                <a:tc>
                  <a:txBody>
                    <a:bodyPr/>
                    <a:lstStyle/>
                    <a:p>
                      <a:pPr algn="r" latinLnBrk="1"/>
                      <a:r>
                        <a:rPr lang="en-US" altLang="ko-KR" dirty="0" smtClean="0"/>
                        <a:t>40</a:t>
                      </a:r>
                      <a:endParaRPr lang="ko-KR" altLang="en-US" dirty="0"/>
                    </a:p>
                  </a:txBody>
                  <a:tcPr/>
                </a:tc>
                <a:tc>
                  <a:txBody>
                    <a:bodyPr/>
                    <a:lstStyle/>
                    <a:p>
                      <a:pPr algn="r" latinLnBrk="1"/>
                      <a:r>
                        <a:rPr lang="en-US" altLang="ko-KR" dirty="0" smtClean="0"/>
                        <a:t>4</a:t>
                      </a:r>
                      <a:endParaRPr lang="ko-KR" altLang="en-US" dirty="0"/>
                    </a:p>
                  </a:txBody>
                  <a:tcPr/>
                </a:tc>
                <a:tc>
                  <a:txBody>
                    <a:bodyPr/>
                    <a:lstStyle/>
                    <a:p>
                      <a:pPr algn="r" latinLnBrk="1"/>
                      <a:r>
                        <a:rPr lang="en-US" altLang="ko-KR" dirty="0" smtClean="0"/>
                        <a:t>72.0</a:t>
                      </a:r>
                      <a:endParaRPr lang="ko-KR" altLang="en-US" dirty="0"/>
                    </a:p>
                  </a:txBody>
                  <a:tcPr/>
                </a:tc>
                <a:tc>
                  <a:txBody>
                    <a:bodyPr/>
                    <a:lstStyle/>
                    <a:p>
                      <a:pPr algn="r" latinLnBrk="1"/>
                      <a:r>
                        <a:rPr lang="en-US" altLang="ko-KR" dirty="0" smtClean="0"/>
                        <a:t>630</a:t>
                      </a:r>
                      <a:endParaRPr lang="ko-KR" altLang="en-US" dirty="0"/>
                    </a:p>
                  </a:txBody>
                  <a:tcPr/>
                </a:tc>
                <a:tc>
                  <a:txBody>
                    <a:bodyPr/>
                    <a:lstStyle/>
                    <a:p>
                      <a:pPr algn="r" latinLnBrk="1"/>
                      <a:r>
                        <a:rPr lang="en-US" altLang="ko-KR" dirty="0" smtClean="0"/>
                        <a:t>45</a:t>
                      </a:r>
                      <a:endParaRPr lang="ko-KR" altLang="en-US" dirty="0"/>
                    </a:p>
                  </a:txBody>
                  <a:tcPr/>
                </a:tc>
              </a:tr>
              <a:tr h="370840">
                <a:tc>
                  <a:txBody>
                    <a:bodyPr/>
                    <a:lstStyle/>
                    <a:p>
                      <a:pPr algn="r" latinLnBrk="1"/>
                      <a:r>
                        <a:rPr lang="en-US" altLang="ko-KR" dirty="0" smtClean="0"/>
                        <a:t>~ 2,000</a:t>
                      </a:r>
                      <a:endParaRPr lang="ko-KR" altLang="en-US" dirty="0"/>
                    </a:p>
                  </a:txBody>
                  <a:tcPr/>
                </a:tc>
                <a:tc>
                  <a:txBody>
                    <a:bodyPr/>
                    <a:lstStyle/>
                    <a:p>
                      <a:pPr algn="r" latinLnBrk="1"/>
                      <a:r>
                        <a:rPr lang="en-US" altLang="ko-KR" dirty="0" smtClean="0"/>
                        <a:t>42.0</a:t>
                      </a:r>
                      <a:endParaRPr lang="ko-KR" altLang="en-US" dirty="0"/>
                    </a:p>
                  </a:txBody>
                  <a:tcPr/>
                </a:tc>
                <a:tc>
                  <a:txBody>
                    <a:bodyPr/>
                    <a:lstStyle/>
                    <a:p>
                      <a:pPr algn="r" latinLnBrk="1"/>
                      <a:r>
                        <a:rPr lang="en-US" altLang="ko-KR" dirty="0" smtClean="0"/>
                        <a:t>630</a:t>
                      </a:r>
                      <a:endParaRPr lang="ko-KR" altLang="en-US" dirty="0"/>
                    </a:p>
                  </a:txBody>
                  <a:tcPr/>
                </a:tc>
                <a:tc>
                  <a:txBody>
                    <a:bodyPr/>
                    <a:lstStyle/>
                    <a:p>
                      <a:pPr algn="r" latinLnBrk="1"/>
                      <a:r>
                        <a:rPr lang="en-US" altLang="ko-KR" dirty="0" smtClean="0"/>
                        <a:t>36</a:t>
                      </a:r>
                      <a:endParaRPr lang="ko-KR" altLang="en-US" dirty="0"/>
                    </a:p>
                  </a:txBody>
                  <a:tcPr/>
                </a:tc>
                <a:tc>
                  <a:txBody>
                    <a:bodyPr/>
                    <a:lstStyle/>
                    <a:p>
                      <a:pPr algn="r" latinLnBrk="1"/>
                      <a:r>
                        <a:rPr lang="en-US" altLang="ko-KR" dirty="0" smtClean="0"/>
                        <a:t>32.0</a:t>
                      </a:r>
                      <a:endParaRPr lang="ko-KR" altLang="en-US" dirty="0"/>
                    </a:p>
                  </a:txBody>
                  <a:tcPr/>
                </a:tc>
                <a:tc>
                  <a:txBody>
                    <a:bodyPr/>
                    <a:lstStyle/>
                    <a:p>
                      <a:pPr algn="r" latinLnBrk="1"/>
                      <a:r>
                        <a:rPr lang="en-US" altLang="ko-KR" dirty="0" smtClean="0"/>
                        <a:t>6,230</a:t>
                      </a:r>
                      <a:endParaRPr lang="ko-KR" altLang="en-US" dirty="0"/>
                    </a:p>
                  </a:txBody>
                  <a:tcPr/>
                </a:tc>
                <a:tc>
                  <a:txBody>
                    <a:bodyPr/>
                    <a:lstStyle/>
                    <a:p>
                      <a:pPr algn="r" latinLnBrk="1"/>
                      <a:r>
                        <a:rPr lang="en-US" altLang="ko-KR" dirty="0" smtClean="0"/>
                        <a:t>188</a:t>
                      </a:r>
                      <a:endParaRPr lang="ko-KR" altLang="en-US" dirty="0"/>
                    </a:p>
                  </a:txBody>
                  <a:tcPr/>
                </a:tc>
              </a:tr>
              <a:tr h="370840">
                <a:tc>
                  <a:txBody>
                    <a:bodyPr/>
                    <a:lstStyle/>
                    <a:p>
                      <a:pPr algn="r" latinLnBrk="1"/>
                      <a:r>
                        <a:rPr lang="en-US" altLang="ko-KR" dirty="0" smtClean="0"/>
                        <a:t>~ 2,500</a:t>
                      </a:r>
                      <a:endParaRPr lang="ko-KR" altLang="en-US" dirty="0"/>
                    </a:p>
                  </a:txBody>
                  <a:tcPr/>
                </a:tc>
                <a:tc>
                  <a:txBody>
                    <a:bodyPr/>
                    <a:lstStyle/>
                    <a:p>
                      <a:pPr algn="r" latinLnBrk="1"/>
                      <a:r>
                        <a:rPr lang="en-US" altLang="ko-KR" dirty="0" smtClean="0"/>
                        <a:t>17.6</a:t>
                      </a:r>
                      <a:endParaRPr lang="ko-KR" altLang="en-US" dirty="0"/>
                    </a:p>
                  </a:txBody>
                  <a:tcPr/>
                </a:tc>
                <a:tc>
                  <a:txBody>
                    <a:bodyPr/>
                    <a:lstStyle/>
                    <a:p>
                      <a:pPr algn="r" latinLnBrk="1"/>
                      <a:r>
                        <a:rPr lang="en-US" altLang="ko-KR" dirty="0" smtClean="0"/>
                        <a:t>6,230</a:t>
                      </a:r>
                      <a:endParaRPr lang="ko-KR" altLang="en-US" dirty="0"/>
                    </a:p>
                  </a:txBody>
                  <a:tcPr/>
                </a:tc>
                <a:tc>
                  <a:txBody>
                    <a:bodyPr/>
                    <a:lstStyle/>
                    <a:p>
                      <a:pPr algn="r" latinLnBrk="1"/>
                      <a:r>
                        <a:rPr lang="en-US" altLang="ko-KR" dirty="0" smtClean="0"/>
                        <a:t>110</a:t>
                      </a:r>
                      <a:endParaRPr lang="ko-KR" altLang="en-US" dirty="0"/>
                    </a:p>
                  </a:txBody>
                  <a:tcPr/>
                </a:tc>
                <a:tc>
                  <a:txBody>
                    <a:bodyPr/>
                    <a:lstStyle/>
                    <a:p>
                      <a:pPr algn="r" latinLnBrk="1"/>
                      <a:r>
                        <a:rPr lang="en-US" altLang="ko-KR" dirty="0" smtClean="0"/>
                        <a:t>12.7</a:t>
                      </a:r>
                      <a:endParaRPr lang="ko-KR" altLang="en-US" dirty="0"/>
                    </a:p>
                  </a:txBody>
                  <a:tcPr/>
                </a:tc>
                <a:tc>
                  <a:txBody>
                    <a:bodyPr/>
                    <a:lstStyle/>
                    <a:p>
                      <a:pPr algn="r" latinLnBrk="1"/>
                      <a:r>
                        <a:rPr lang="en-US" altLang="ko-KR" dirty="0" smtClean="0"/>
                        <a:t>24,100</a:t>
                      </a:r>
                      <a:endParaRPr lang="ko-KR" altLang="en-US" dirty="0"/>
                    </a:p>
                  </a:txBody>
                  <a:tcPr/>
                </a:tc>
                <a:tc>
                  <a:txBody>
                    <a:bodyPr/>
                    <a:lstStyle/>
                    <a:p>
                      <a:pPr algn="r" latinLnBrk="1"/>
                      <a:r>
                        <a:rPr lang="en-US" altLang="ko-KR" dirty="0" smtClean="0"/>
                        <a:t>306</a:t>
                      </a:r>
                      <a:endParaRPr lang="ko-KR" altLang="en-US" dirty="0"/>
                    </a:p>
                  </a:txBody>
                  <a:tcPr/>
                </a:tc>
              </a:tr>
              <a:tr h="370840">
                <a:tc>
                  <a:txBody>
                    <a:bodyPr/>
                    <a:lstStyle/>
                    <a:p>
                      <a:pPr algn="r" latinLnBrk="1"/>
                      <a:r>
                        <a:rPr lang="en-US" altLang="ko-KR" dirty="0" smtClean="0"/>
                        <a:t>~ 3,000</a:t>
                      </a:r>
                      <a:endParaRPr lang="ko-KR" altLang="en-US" dirty="0"/>
                    </a:p>
                  </a:txBody>
                  <a:tcPr/>
                </a:tc>
                <a:tc>
                  <a:txBody>
                    <a:bodyPr/>
                    <a:lstStyle/>
                    <a:p>
                      <a:pPr algn="r" latinLnBrk="1"/>
                      <a:r>
                        <a:rPr lang="en-US" altLang="ko-KR" dirty="0" smtClean="0"/>
                        <a:t>7.4</a:t>
                      </a:r>
                      <a:endParaRPr lang="ko-KR" altLang="en-US" dirty="0"/>
                    </a:p>
                  </a:txBody>
                  <a:tcPr/>
                </a:tc>
                <a:tc>
                  <a:txBody>
                    <a:bodyPr/>
                    <a:lstStyle/>
                    <a:p>
                      <a:pPr algn="r" latinLnBrk="1"/>
                      <a:r>
                        <a:rPr lang="en-US" altLang="ko-KR" dirty="0" smtClean="0"/>
                        <a:t>24,100</a:t>
                      </a:r>
                      <a:endParaRPr lang="ko-KR" altLang="en-US" dirty="0"/>
                    </a:p>
                  </a:txBody>
                  <a:tcPr/>
                </a:tc>
                <a:tc>
                  <a:txBody>
                    <a:bodyPr/>
                    <a:lstStyle/>
                    <a:p>
                      <a:pPr algn="r" latinLnBrk="1"/>
                      <a:r>
                        <a:rPr lang="en-US" altLang="ko-KR" dirty="0" smtClean="0"/>
                        <a:t>178</a:t>
                      </a:r>
                      <a:endParaRPr lang="ko-KR" altLang="en-US" dirty="0"/>
                    </a:p>
                  </a:txBody>
                  <a:tcPr/>
                </a:tc>
                <a:tc>
                  <a:txBody>
                    <a:bodyPr/>
                    <a:lstStyle/>
                    <a:p>
                      <a:pPr algn="r" latinLnBrk="1"/>
                      <a:r>
                        <a:rPr lang="en-US" altLang="ko-KR" dirty="0" smtClean="0"/>
                        <a:t>5.3</a:t>
                      </a:r>
                      <a:endParaRPr lang="ko-KR" altLang="en-US" dirty="0"/>
                    </a:p>
                  </a:txBody>
                  <a:tcPr/>
                </a:tc>
                <a:tc>
                  <a:txBody>
                    <a:bodyPr/>
                    <a:lstStyle/>
                    <a:p>
                      <a:pPr algn="r" latinLnBrk="1"/>
                      <a:r>
                        <a:rPr lang="en-US" altLang="ko-KR" dirty="0" smtClean="0"/>
                        <a:t>38,000</a:t>
                      </a:r>
                      <a:endParaRPr lang="ko-KR" altLang="en-US" dirty="0"/>
                    </a:p>
                  </a:txBody>
                  <a:tcPr/>
                </a:tc>
                <a:tc>
                  <a:txBody>
                    <a:bodyPr/>
                    <a:lstStyle/>
                    <a:p>
                      <a:pPr algn="r" latinLnBrk="1"/>
                      <a:r>
                        <a:rPr lang="en-US" altLang="ko-KR" dirty="0" smtClean="0"/>
                        <a:t>201</a:t>
                      </a:r>
                      <a:endParaRPr lang="ko-KR" altLang="en-US" dirty="0"/>
                    </a:p>
                  </a:txBody>
                  <a:tcPr/>
                </a:tc>
              </a:tr>
              <a:tr h="370840">
                <a:tc>
                  <a:txBody>
                    <a:bodyPr/>
                    <a:lstStyle/>
                    <a:p>
                      <a:pPr algn="r" latinLnBrk="1"/>
                      <a:r>
                        <a:rPr lang="en-US" altLang="ko-KR" dirty="0" smtClean="0"/>
                        <a:t>~ 3,500</a:t>
                      </a:r>
                      <a:endParaRPr lang="ko-KR" altLang="en-US" dirty="0"/>
                    </a:p>
                  </a:txBody>
                  <a:tcPr/>
                </a:tc>
                <a:tc>
                  <a:txBody>
                    <a:bodyPr/>
                    <a:lstStyle/>
                    <a:p>
                      <a:pPr algn="r" latinLnBrk="1"/>
                      <a:r>
                        <a:rPr lang="en-US" altLang="ko-KR" dirty="0" smtClean="0"/>
                        <a:t>3.1</a:t>
                      </a:r>
                      <a:endParaRPr lang="ko-KR" altLang="en-US" dirty="0"/>
                    </a:p>
                  </a:txBody>
                  <a:tcPr/>
                </a:tc>
                <a:tc>
                  <a:txBody>
                    <a:bodyPr/>
                    <a:lstStyle/>
                    <a:p>
                      <a:pPr algn="r" latinLnBrk="1"/>
                      <a:r>
                        <a:rPr lang="en-US" altLang="ko-KR" dirty="0" smtClean="0"/>
                        <a:t>38,000</a:t>
                      </a:r>
                      <a:endParaRPr lang="ko-KR" altLang="en-US" dirty="0"/>
                    </a:p>
                  </a:txBody>
                  <a:tcPr/>
                </a:tc>
                <a:tc>
                  <a:txBody>
                    <a:bodyPr/>
                    <a:lstStyle/>
                    <a:p>
                      <a:pPr algn="r" latinLnBrk="1"/>
                      <a:r>
                        <a:rPr lang="en-US" altLang="ko-KR" dirty="0" smtClean="0"/>
                        <a:t>118</a:t>
                      </a:r>
                      <a:endParaRPr lang="ko-KR" altLang="en-US" dirty="0"/>
                    </a:p>
                  </a:txBody>
                  <a:tcPr/>
                </a:tc>
                <a:tc>
                  <a:txBody>
                    <a:bodyPr/>
                    <a:lstStyle/>
                    <a:p>
                      <a:pPr algn="r" latinLnBrk="1"/>
                      <a:r>
                        <a:rPr lang="en-US" altLang="ko-KR" dirty="0" smtClean="0"/>
                        <a:t>2.2</a:t>
                      </a:r>
                      <a:endParaRPr lang="ko-KR" altLang="en-US" dirty="0"/>
                    </a:p>
                  </a:txBody>
                  <a:tcPr/>
                </a:tc>
                <a:tc>
                  <a:txBody>
                    <a:bodyPr/>
                    <a:lstStyle/>
                    <a:p>
                      <a:pPr algn="r" latinLnBrk="1"/>
                      <a:r>
                        <a:rPr lang="en-US" altLang="ko-KR" dirty="0" smtClean="0"/>
                        <a:t>24,100</a:t>
                      </a:r>
                      <a:endParaRPr lang="ko-KR" altLang="en-US" dirty="0"/>
                    </a:p>
                  </a:txBody>
                  <a:tcPr/>
                </a:tc>
                <a:tc>
                  <a:txBody>
                    <a:bodyPr/>
                    <a:lstStyle/>
                    <a:p>
                      <a:pPr algn="r" latinLnBrk="1"/>
                      <a:r>
                        <a:rPr lang="en-US" altLang="ko-KR" dirty="0" smtClean="0"/>
                        <a:t>53</a:t>
                      </a:r>
                      <a:endParaRPr lang="ko-KR" altLang="en-US" dirty="0"/>
                    </a:p>
                  </a:txBody>
                  <a:tcPr/>
                </a:tc>
              </a:tr>
              <a:tr h="370840">
                <a:tc>
                  <a:txBody>
                    <a:bodyPr/>
                    <a:lstStyle/>
                    <a:p>
                      <a:pPr algn="r" latinLnBrk="1"/>
                      <a:r>
                        <a:rPr lang="en-US" altLang="ko-KR" dirty="0" smtClean="0"/>
                        <a:t>~ 4,000</a:t>
                      </a:r>
                      <a:endParaRPr lang="ko-KR" altLang="en-US" dirty="0"/>
                    </a:p>
                  </a:txBody>
                  <a:tcPr/>
                </a:tc>
                <a:tc>
                  <a:txBody>
                    <a:bodyPr/>
                    <a:lstStyle/>
                    <a:p>
                      <a:pPr algn="r" latinLnBrk="1"/>
                      <a:r>
                        <a:rPr lang="en-US" altLang="ko-KR" dirty="0" smtClean="0"/>
                        <a:t>1.3</a:t>
                      </a:r>
                      <a:endParaRPr lang="ko-KR" altLang="en-US" dirty="0"/>
                    </a:p>
                  </a:txBody>
                  <a:tcPr/>
                </a:tc>
                <a:tc>
                  <a:txBody>
                    <a:bodyPr/>
                    <a:lstStyle/>
                    <a:p>
                      <a:pPr algn="r" latinLnBrk="1"/>
                      <a:r>
                        <a:rPr lang="en-US" altLang="ko-KR" dirty="0" smtClean="0"/>
                        <a:t>24,100</a:t>
                      </a:r>
                      <a:endParaRPr lang="ko-KR" altLang="en-US" dirty="0"/>
                    </a:p>
                  </a:txBody>
                  <a:tcPr/>
                </a:tc>
                <a:tc>
                  <a:txBody>
                    <a:bodyPr/>
                    <a:lstStyle/>
                    <a:p>
                      <a:pPr algn="r" latinLnBrk="1"/>
                      <a:r>
                        <a:rPr lang="en-US" altLang="ko-KR" dirty="0" smtClean="0"/>
                        <a:t>31</a:t>
                      </a:r>
                      <a:endParaRPr lang="ko-KR" altLang="en-US" dirty="0"/>
                    </a:p>
                  </a:txBody>
                  <a:tcPr/>
                </a:tc>
                <a:tc>
                  <a:txBody>
                    <a:bodyPr/>
                    <a:lstStyle/>
                    <a:p>
                      <a:pPr algn="r" latinLnBrk="1"/>
                      <a:r>
                        <a:rPr lang="en-US" altLang="ko-KR" dirty="0" smtClean="0"/>
                        <a:t>0.9</a:t>
                      </a:r>
                      <a:endParaRPr lang="ko-KR" altLang="en-US" dirty="0"/>
                    </a:p>
                  </a:txBody>
                  <a:tcPr/>
                </a:tc>
                <a:tc>
                  <a:txBody>
                    <a:bodyPr/>
                    <a:lstStyle/>
                    <a:p>
                      <a:pPr algn="r" latinLnBrk="1"/>
                      <a:r>
                        <a:rPr lang="en-US" altLang="ko-KR" dirty="0" smtClean="0"/>
                        <a:t>6,230</a:t>
                      </a:r>
                      <a:endParaRPr lang="ko-KR" altLang="en-US" dirty="0"/>
                    </a:p>
                  </a:txBody>
                  <a:tcPr/>
                </a:tc>
                <a:tc>
                  <a:txBody>
                    <a:bodyPr/>
                    <a:lstStyle/>
                    <a:p>
                      <a:pPr algn="r" latinLnBrk="1"/>
                      <a:r>
                        <a:rPr lang="en-US" altLang="ko-KR" dirty="0" smtClean="0"/>
                        <a:t>6</a:t>
                      </a:r>
                      <a:endParaRPr lang="ko-KR" altLang="en-US" dirty="0"/>
                    </a:p>
                  </a:txBody>
                  <a:tcPr/>
                </a:tc>
              </a:tr>
              <a:tr h="370840">
                <a:tc>
                  <a:txBody>
                    <a:bodyPr/>
                    <a:lstStyle/>
                    <a:p>
                      <a:pPr algn="r" latinLnBrk="1"/>
                      <a:r>
                        <a:rPr lang="en-US" altLang="ko-KR" dirty="0" smtClean="0"/>
                        <a:t>~ 4,500</a:t>
                      </a:r>
                      <a:endParaRPr lang="ko-KR" altLang="en-US" dirty="0"/>
                    </a:p>
                  </a:txBody>
                  <a:tcPr/>
                </a:tc>
                <a:tc>
                  <a:txBody>
                    <a:bodyPr/>
                    <a:lstStyle/>
                    <a:p>
                      <a:pPr algn="r" latinLnBrk="1"/>
                      <a:r>
                        <a:rPr lang="en-US" altLang="ko-KR" dirty="0" smtClean="0"/>
                        <a:t>0.6</a:t>
                      </a:r>
                      <a:endParaRPr lang="ko-KR" altLang="en-US" dirty="0"/>
                    </a:p>
                  </a:txBody>
                  <a:tcPr/>
                </a:tc>
                <a:tc>
                  <a:txBody>
                    <a:bodyPr/>
                    <a:lstStyle/>
                    <a:p>
                      <a:pPr algn="r" latinLnBrk="1"/>
                      <a:r>
                        <a:rPr lang="en-US" altLang="ko-KR" dirty="0" smtClean="0"/>
                        <a:t>6,230</a:t>
                      </a:r>
                      <a:endParaRPr lang="ko-KR" altLang="en-US" dirty="0"/>
                    </a:p>
                  </a:txBody>
                  <a:tcPr/>
                </a:tc>
                <a:tc>
                  <a:txBody>
                    <a:bodyPr/>
                    <a:lstStyle/>
                    <a:p>
                      <a:pPr algn="r" latinLnBrk="1"/>
                      <a:r>
                        <a:rPr lang="en-US" altLang="ko-KR" dirty="0" smtClean="0"/>
                        <a:t>4</a:t>
                      </a:r>
                      <a:endParaRPr lang="ko-KR" altLang="en-US" dirty="0"/>
                    </a:p>
                  </a:txBody>
                  <a:tcPr/>
                </a:tc>
                <a:tc>
                  <a:txBody>
                    <a:bodyPr/>
                    <a:lstStyle/>
                    <a:p>
                      <a:pPr algn="r" latinLnBrk="1"/>
                      <a:r>
                        <a:rPr lang="en-US" altLang="ko-KR" dirty="0" smtClean="0"/>
                        <a:t>0.4</a:t>
                      </a:r>
                      <a:endParaRPr lang="ko-KR" altLang="en-US" dirty="0"/>
                    </a:p>
                  </a:txBody>
                  <a:tcPr/>
                </a:tc>
                <a:tc>
                  <a:txBody>
                    <a:bodyPr/>
                    <a:lstStyle/>
                    <a:p>
                      <a:pPr algn="r" latinLnBrk="1"/>
                      <a:r>
                        <a:rPr lang="en-US" altLang="ko-KR" dirty="0" smtClean="0"/>
                        <a:t>630</a:t>
                      </a:r>
                      <a:endParaRPr lang="ko-KR" altLang="en-US" dirty="0"/>
                    </a:p>
                  </a:txBody>
                  <a:tcPr/>
                </a:tc>
                <a:tc>
                  <a:txBody>
                    <a:bodyPr/>
                    <a:lstStyle/>
                    <a:p>
                      <a:pPr algn="r" latinLnBrk="1"/>
                      <a:r>
                        <a:rPr lang="en-US" altLang="ko-KR" dirty="0" smtClean="0"/>
                        <a:t>0</a:t>
                      </a:r>
                      <a:endParaRPr lang="ko-KR" altLang="en-US" dirty="0"/>
                    </a:p>
                  </a:txBody>
                  <a:tcPr/>
                </a:tc>
              </a:tr>
              <a:tr h="370840">
                <a:tc>
                  <a:txBody>
                    <a:bodyPr/>
                    <a:lstStyle/>
                    <a:p>
                      <a:pPr algn="r" latinLnBrk="1"/>
                      <a:r>
                        <a:rPr lang="en-US" altLang="ko-KR" dirty="0" smtClean="0"/>
                        <a:t>~ 5,000</a:t>
                      </a:r>
                      <a:endParaRPr lang="ko-KR" altLang="en-US" dirty="0"/>
                    </a:p>
                  </a:txBody>
                  <a:tcPr/>
                </a:tc>
                <a:tc>
                  <a:txBody>
                    <a:bodyPr/>
                    <a:lstStyle/>
                    <a:p>
                      <a:pPr algn="r" latinLnBrk="1"/>
                      <a:r>
                        <a:rPr lang="en-US" altLang="ko-KR" dirty="0" smtClean="0"/>
                        <a:t>0.2</a:t>
                      </a:r>
                      <a:endParaRPr lang="ko-KR" altLang="en-US" dirty="0"/>
                    </a:p>
                  </a:txBody>
                  <a:tcPr/>
                </a:tc>
                <a:tc>
                  <a:txBody>
                    <a:bodyPr/>
                    <a:lstStyle/>
                    <a:p>
                      <a:pPr algn="r" latinLnBrk="1"/>
                      <a:r>
                        <a:rPr lang="en-US" altLang="ko-KR" dirty="0" smtClean="0"/>
                        <a:t>630</a:t>
                      </a:r>
                      <a:endParaRPr lang="ko-KR" altLang="en-US" dirty="0"/>
                    </a:p>
                  </a:txBody>
                  <a:tcPr/>
                </a:tc>
                <a:tc>
                  <a:txBody>
                    <a:bodyPr/>
                    <a:lstStyle/>
                    <a:p>
                      <a:pPr algn="r" latinLnBrk="1"/>
                      <a:r>
                        <a:rPr lang="en-US" altLang="ko-KR" dirty="0" smtClean="0"/>
                        <a:t>0</a:t>
                      </a:r>
                      <a:endParaRPr lang="ko-KR" altLang="en-US" dirty="0"/>
                    </a:p>
                  </a:txBody>
                  <a:tcPr/>
                </a:tc>
                <a:tc>
                  <a:txBody>
                    <a:bodyPr/>
                    <a:lstStyle/>
                    <a:p>
                      <a:pPr algn="r" latinLnBrk="1"/>
                      <a:r>
                        <a:rPr lang="en-US" altLang="ko-KR" dirty="0" smtClean="0"/>
                        <a:t>0.2</a:t>
                      </a:r>
                      <a:endParaRPr lang="ko-KR" altLang="en-US" dirty="0"/>
                    </a:p>
                  </a:txBody>
                  <a:tcPr/>
                </a:tc>
                <a:tc>
                  <a:txBody>
                    <a:bodyPr/>
                    <a:lstStyle/>
                    <a:p>
                      <a:pPr algn="r" latinLnBrk="1"/>
                      <a:r>
                        <a:rPr lang="en-US" altLang="ko-KR" dirty="0" smtClean="0"/>
                        <a:t>40</a:t>
                      </a:r>
                      <a:endParaRPr lang="ko-KR" altLang="en-US" dirty="0"/>
                    </a:p>
                  </a:txBody>
                  <a:tcPr/>
                </a:tc>
                <a:tc>
                  <a:txBody>
                    <a:bodyPr/>
                    <a:lstStyle/>
                    <a:p>
                      <a:pPr algn="r" latinLnBrk="1"/>
                      <a:r>
                        <a:rPr lang="en-US" altLang="ko-KR" dirty="0" smtClean="0"/>
                        <a:t>0</a:t>
                      </a:r>
                      <a:endParaRPr lang="ko-KR" altLang="en-US" dirty="0"/>
                    </a:p>
                  </a:txBody>
                  <a:tcPr/>
                </a:tc>
              </a:tr>
              <a:tr h="370840">
                <a:tc>
                  <a:txBody>
                    <a:bodyPr/>
                    <a:lstStyle/>
                    <a:p>
                      <a:pPr algn="r" latinLnBrk="1"/>
                      <a:r>
                        <a:rPr lang="en-US" altLang="ko-KR" dirty="0" smtClean="0"/>
                        <a:t>~ 5,500</a:t>
                      </a:r>
                      <a:endParaRPr lang="ko-KR" altLang="en-US" dirty="0"/>
                    </a:p>
                  </a:txBody>
                  <a:tcPr/>
                </a:tc>
                <a:tc>
                  <a:txBody>
                    <a:bodyPr/>
                    <a:lstStyle/>
                    <a:p>
                      <a:pPr algn="r" latinLnBrk="1"/>
                      <a:r>
                        <a:rPr lang="en-US" altLang="ko-KR" dirty="0" smtClean="0"/>
                        <a:t>0.1</a:t>
                      </a:r>
                      <a:endParaRPr lang="ko-KR" altLang="en-US" dirty="0"/>
                    </a:p>
                  </a:txBody>
                  <a:tcPr/>
                </a:tc>
                <a:tc>
                  <a:txBody>
                    <a:bodyPr/>
                    <a:lstStyle/>
                    <a:p>
                      <a:pPr algn="r" latinLnBrk="1"/>
                      <a:r>
                        <a:rPr lang="en-US" altLang="ko-KR" dirty="0" smtClean="0"/>
                        <a:t>40</a:t>
                      </a:r>
                      <a:endParaRPr lang="ko-KR" altLang="en-US" dirty="0"/>
                    </a:p>
                  </a:txBody>
                  <a:tcPr/>
                </a:tc>
                <a:tc>
                  <a:txBody>
                    <a:bodyPr/>
                    <a:lstStyle/>
                    <a:p>
                      <a:pPr algn="r" latinLnBrk="1"/>
                      <a:r>
                        <a:rPr lang="en-US" altLang="ko-KR" dirty="0" smtClean="0"/>
                        <a:t>0</a:t>
                      </a:r>
                      <a:endParaRPr lang="ko-KR" altLang="en-US" dirty="0"/>
                    </a:p>
                  </a:txBody>
                  <a:tcPr/>
                </a:tc>
                <a:tc>
                  <a:txBody>
                    <a:bodyPr/>
                    <a:lstStyle/>
                    <a:p>
                      <a:pPr algn="r" latinLnBrk="1"/>
                      <a:endParaRPr lang="ko-KR" altLang="en-US" dirty="0"/>
                    </a:p>
                  </a:txBody>
                  <a:tcPr/>
                </a:tc>
                <a:tc>
                  <a:txBody>
                    <a:bodyPr/>
                    <a:lstStyle/>
                    <a:p>
                      <a:pPr algn="r" latinLnBrk="1"/>
                      <a:endParaRPr lang="ko-KR" altLang="en-US" dirty="0"/>
                    </a:p>
                  </a:txBody>
                  <a:tcPr/>
                </a:tc>
                <a:tc>
                  <a:txBody>
                    <a:bodyPr/>
                    <a:lstStyle/>
                    <a:p>
                      <a:pPr algn="r" latinLnBrk="1"/>
                      <a:endParaRPr lang="ko-KR" altLang="en-US" dirty="0"/>
                    </a:p>
                  </a:txBody>
                  <a:tcPr/>
                </a:tc>
              </a:tr>
              <a:tr h="370840">
                <a:tc>
                  <a:txBody>
                    <a:bodyPr/>
                    <a:lstStyle/>
                    <a:p>
                      <a:pPr algn="ctr" latinLnBrk="1"/>
                      <a:r>
                        <a:rPr lang="ko-KR" altLang="en-US" dirty="0" smtClean="0"/>
                        <a:t>계</a:t>
                      </a:r>
                      <a:endParaRPr lang="ko-KR" altLang="en-US" dirty="0"/>
                    </a:p>
                  </a:txBody>
                  <a:tcPr/>
                </a:tc>
                <a:tc>
                  <a:txBody>
                    <a:bodyPr/>
                    <a:lstStyle/>
                    <a:p>
                      <a:pPr algn="r" latinLnBrk="1"/>
                      <a:r>
                        <a:rPr lang="en-US" altLang="ko-KR" dirty="0" smtClean="0"/>
                        <a:t>4.7</a:t>
                      </a:r>
                      <a:endParaRPr lang="ko-KR" altLang="en-US" dirty="0"/>
                    </a:p>
                  </a:txBody>
                  <a:tcPr/>
                </a:tc>
                <a:tc>
                  <a:txBody>
                    <a:bodyPr/>
                    <a:lstStyle/>
                    <a:p>
                      <a:pPr algn="r" latinLnBrk="1"/>
                      <a:r>
                        <a:rPr lang="en-US" altLang="ko-KR" dirty="0" smtClean="0"/>
                        <a:t>100,000</a:t>
                      </a:r>
                      <a:endParaRPr lang="ko-KR" altLang="en-US" dirty="0"/>
                    </a:p>
                  </a:txBody>
                  <a:tcPr/>
                </a:tc>
                <a:tc>
                  <a:txBody>
                    <a:bodyPr/>
                    <a:lstStyle/>
                    <a:p>
                      <a:pPr algn="r" latinLnBrk="1"/>
                      <a:r>
                        <a:rPr lang="en-US" altLang="ko-KR" dirty="0" smtClean="0"/>
                        <a:t>471</a:t>
                      </a:r>
                      <a:endParaRPr lang="ko-KR" altLang="en-US" dirty="0"/>
                    </a:p>
                  </a:txBody>
                  <a:tcPr/>
                </a:tc>
                <a:tc>
                  <a:txBody>
                    <a:bodyPr/>
                    <a:lstStyle/>
                    <a:p>
                      <a:pPr algn="r" latinLnBrk="1"/>
                      <a:r>
                        <a:rPr lang="en-US" altLang="ko-KR" dirty="0" smtClean="0"/>
                        <a:t>8.1</a:t>
                      </a:r>
                      <a:endParaRPr lang="ko-KR" altLang="en-US" dirty="0"/>
                    </a:p>
                  </a:txBody>
                  <a:tcPr>
                    <a:solidFill>
                      <a:srgbClr val="FFFF00"/>
                    </a:solidFill>
                  </a:tcPr>
                </a:tc>
                <a:tc>
                  <a:txBody>
                    <a:bodyPr/>
                    <a:lstStyle/>
                    <a:p>
                      <a:pPr algn="r" latinLnBrk="1"/>
                      <a:r>
                        <a:rPr lang="en-US" altLang="ko-KR" dirty="0" smtClean="0"/>
                        <a:t>100,000</a:t>
                      </a:r>
                      <a:endParaRPr lang="ko-KR" altLang="en-US" dirty="0"/>
                    </a:p>
                  </a:txBody>
                  <a:tcPr/>
                </a:tc>
                <a:tc>
                  <a:txBody>
                    <a:bodyPr/>
                    <a:lstStyle/>
                    <a:p>
                      <a:pPr algn="r" latinLnBrk="1"/>
                      <a:r>
                        <a:rPr lang="en-US" altLang="ko-KR" dirty="0" smtClean="0"/>
                        <a:t>807</a:t>
                      </a:r>
                      <a:endParaRPr lang="ko-KR" altLang="en-US" dirty="0"/>
                    </a:p>
                  </a:txBody>
                  <a:tcPr/>
                </a:tc>
              </a:tr>
            </a:tbl>
          </a:graphicData>
        </a:graphic>
      </p:graphicFrame>
    </p:spTree>
    <p:extLst>
      <p:ext uri="{BB962C8B-B14F-4D97-AF65-F5344CB8AC3E}">
        <p14:creationId xmlns:p14="http://schemas.microsoft.com/office/powerpoint/2010/main" val="5992853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내용 개체 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1519" y="965469"/>
            <a:ext cx="3787971" cy="4351338"/>
          </a:xfrm>
        </p:spPr>
      </p:pic>
    </p:spTree>
    <p:extLst>
      <p:ext uri="{BB962C8B-B14F-4D97-AF65-F5344CB8AC3E}">
        <p14:creationId xmlns:p14="http://schemas.microsoft.com/office/powerpoint/2010/main" val="31016474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1" y="381961"/>
            <a:ext cx="8493120" cy="41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9pPr>
          </a:lstStyle>
          <a:p>
            <a:pPr algn="ctr"/>
            <a:r>
              <a:rPr lang="en-GB" altLang="ko-KR" sz="1451" b="1">
                <a:latin typeface="Arial" charset="0"/>
              </a:rPr>
              <a:t>An illustration of Simpson's Paradox (8) using birth weight, in which weight-specific mortality is artificially forced to be log-linear.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7521" y="6283081"/>
            <a:ext cx="2534400" cy="5054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8051" y="984781"/>
            <a:ext cx="3765600" cy="48931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5225760" y="5964571"/>
            <a:ext cx="3918240" cy="2318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ko-KR" sz="1089" b="1" dirty="0">
                <a:latin typeface="Arial" charset="0"/>
              </a:rPr>
              <a:t>Allen J. Wilcox Am. J. </a:t>
            </a:r>
            <a:r>
              <a:rPr lang="en-GB" altLang="ko-KR" sz="1089" b="1" dirty="0" err="1">
                <a:latin typeface="Arial" charset="0"/>
              </a:rPr>
              <a:t>Epidemiol</a:t>
            </a:r>
            <a:r>
              <a:rPr lang="en-GB" altLang="ko-KR" sz="1089" b="1" dirty="0">
                <a:latin typeface="Arial" charset="0"/>
              </a:rPr>
              <a:t>. 2006;164:1121-1123</a:t>
            </a:r>
          </a:p>
        </p:txBody>
      </p:sp>
      <p:sp>
        <p:nvSpPr>
          <p:cNvPr id="3077" name="Text Box 5"/>
          <p:cNvSpPr txBox="1">
            <a:spLocks noChangeArrowheads="1"/>
          </p:cNvSpPr>
          <p:nvPr/>
        </p:nvSpPr>
        <p:spPr bwMode="auto">
          <a:xfrm>
            <a:off x="97920" y="6450121"/>
            <a:ext cx="4930560" cy="347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9pPr>
          </a:lstStyle>
          <a:p>
            <a:r>
              <a:rPr lang="en-GB" altLang="ko-KR" sz="907" dirty="0">
                <a:latin typeface="Arial" charset="0"/>
              </a:rPr>
              <a:t>American Journal of Epidemiology Copyright © 2006 by the Johns Hopkins Bloomberg School of Public Health All rights reserved; printed in U.S.A.</a:t>
            </a:r>
          </a:p>
        </p:txBody>
      </p:sp>
    </p:spTree>
    <p:extLst>
      <p:ext uri="{BB962C8B-B14F-4D97-AF65-F5344CB8AC3E}">
        <p14:creationId xmlns:p14="http://schemas.microsoft.com/office/powerpoint/2010/main" val="140374101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smtClean="0"/>
              <a:t>In Wikipedia</a:t>
            </a:r>
            <a:endParaRPr kumimoji="1" lang="ko-KR" altLang="en-US" dirty="0"/>
          </a:p>
        </p:txBody>
      </p:sp>
      <p:sp>
        <p:nvSpPr>
          <p:cNvPr id="3" name="내용 개체 틀 2"/>
          <p:cNvSpPr>
            <a:spLocks noGrp="1"/>
          </p:cNvSpPr>
          <p:nvPr>
            <p:ph idx="1"/>
          </p:nvPr>
        </p:nvSpPr>
        <p:spPr/>
        <p:txBody>
          <a:bodyPr/>
          <a:lstStyle/>
          <a:p>
            <a:r>
              <a:rPr lang="en-US" altLang="ko-KR" b="1" dirty="0"/>
              <a:t>Simpson's paradox</a:t>
            </a:r>
            <a:r>
              <a:rPr lang="en-US" altLang="ko-KR" dirty="0"/>
              <a:t>, or the </a:t>
            </a:r>
            <a:r>
              <a:rPr lang="en-US" altLang="ko-KR" b="1" dirty="0"/>
              <a:t>Yule–Simpson effect</a:t>
            </a:r>
            <a:r>
              <a:rPr lang="en-US" altLang="ko-KR" dirty="0"/>
              <a:t>, is a </a:t>
            </a:r>
            <a:r>
              <a:rPr lang="en-US" altLang="ko-KR" dirty="0">
                <a:hlinkClick r:id="rId2" tooltip="Paradox"/>
              </a:rPr>
              <a:t>paradox</a:t>
            </a:r>
            <a:r>
              <a:rPr lang="en-US" altLang="ko-KR" dirty="0"/>
              <a:t> in </a:t>
            </a:r>
            <a:r>
              <a:rPr lang="en-US" altLang="ko-KR" dirty="0">
                <a:hlinkClick r:id="rId3" tooltip="Probability"/>
              </a:rPr>
              <a:t>probability</a:t>
            </a:r>
            <a:r>
              <a:rPr lang="en-US" altLang="ko-KR" dirty="0"/>
              <a:t> and </a:t>
            </a:r>
            <a:r>
              <a:rPr lang="en-US" altLang="ko-KR" dirty="0">
                <a:hlinkClick r:id="rId4" tooltip="Statistics"/>
              </a:rPr>
              <a:t>statistics</a:t>
            </a:r>
            <a:r>
              <a:rPr lang="en-US" altLang="ko-KR" dirty="0"/>
              <a:t>, in which a trend appears in different groups of data but disappears or reverses when these groups are combined. It is sometimes given the descriptive title </a:t>
            </a:r>
            <a:r>
              <a:rPr lang="en-US" altLang="ko-KR" b="1" dirty="0"/>
              <a:t>reversal paradox</a:t>
            </a:r>
            <a:r>
              <a:rPr lang="en-US" altLang="ko-KR" dirty="0"/>
              <a:t> or </a:t>
            </a:r>
            <a:r>
              <a:rPr lang="en-US" altLang="ko-KR" b="1" dirty="0"/>
              <a:t>amalgamation paradox</a:t>
            </a:r>
            <a:r>
              <a:rPr lang="en-US" altLang="ko-KR" dirty="0"/>
              <a:t>.</a:t>
            </a:r>
            <a:r>
              <a:rPr lang="en-US" altLang="ko-KR" baseline="30000" dirty="0">
                <a:hlinkClick r:id="rId5"/>
              </a:rPr>
              <a:t>[1]</a:t>
            </a:r>
            <a:endParaRPr kumimoji="1" lang="ko-KR" altLang="en-US" dirty="0"/>
          </a:p>
        </p:txBody>
      </p:sp>
    </p:spTree>
    <p:extLst>
      <p:ext uri="{BB962C8B-B14F-4D97-AF65-F5344CB8AC3E}">
        <p14:creationId xmlns:p14="http://schemas.microsoft.com/office/powerpoint/2010/main" val="116884283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dirty="0" smtClean="0"/>
              <a:t>소득수준에 따른 평균 소득</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97642203"/>
              </p:ext>
            </p:extLst>
          </p:nvPr>
        </p:nvGraphicFramePr>
        <p:xfrm>
          <a:off x="628650" y="1825625"/>
          <a:ext cx="7886700" cy="2225040"/>
        </p:xfrm>
        <a:graphic>
          <a:graphicData uri="http://schemas.openxmlformats.org/drawingml/2006/table">
            <a:tbl>
              <a:tblPr firstRow="1" bandRow="1">
                <a:tableStyleId>{5C22544A-7EE6-4342-B048-85BDC9FD1C3A}</a:tableStyleId>
              </a:tblPr>
              <a:tblGrid>
                <a:gridCol w="1971675"/>
                <a:gridCol w="1971675"/>
                <a:gridCol w="1971675"/>
                <a:gridCol w="1971675"/>
              </a:tblGrid>
              <a:tr h="370840">
                <a:tc>
                  <a:txBody>
                    <a:bodyPr/>
                    <a:lstStyle/>
                    <a:p>
                      <a:pPr algn="ctr"/>
                      <a:r>
                        <a:rPr lang="ko-KR" altLang="en-US" dirty="0" smtClean="0"/>
                        <a:t>사람</a:t>
                      </a:r>
                      <a:endParaRPr lang="en-US" dirty="0"/>
                    </a:p>
                  </a:txBody>
                  <a:tcPr/>
                </a:tc>
                <a:tc>
                  <a:txBody>
                    <a:bodyPr/>
                    <a:lstStyle/>
                    <a:p>
                      <a:pPr algn="ctr"/>
                      <a:r>
                        <a:rPr lang="ko-KR" altLang="en-US" dirty="0" smtClean="0"/>
                        <a:t>연봉</a:t>
                      </a:r>
                      <a:endParaRPr lang="en-US" dirty="0"/>
                    </a:p>
                  </a:txBody>
                  <a:tcPr/>
                </a:tc>
                <a:tc>
                  <a:txBody>
                    <a:bodyPr/>
                    <a:lstStyle/>
                    <a:p>
                      <a:pPr algn="ctr"/>
                      <a:r>
                        <a:rPr lang="ko-KR" altLang="en-US" dirty="0" smtClean="0"/>
                        <a:t>연봉분류</a:t>
                      </a:r>
                      <a:endParaRPr lang="en-US" dirty="0"/>
                    </a:p>
                  </a:txBody>
                  <a:tcPr/>
                </a:tc>
                <a:tc>
                  <a:txBody>
                    <a:bodyPr/>
                    <a:lstStyle/>
                    <a:p>
                      <a:pPr algn="ctr"/>
                      <a:r>
                        <a:rPr lang="ko-KR" altLang="en-US" dirty="0" smtClean="0"/>
                        <a:t>평균</a:t>
                      </a:r>
                      <a:endParaRPr lang="en-US" dirty="0"/>
                    </a:p>
                  </a:txBody>
                  <a:tcPr/>
                </a:tc>
              </a:tr>
              <a:tr h="370840">
                <a:tc>
                  <a:txBody>
                    <a:bodyPr/>
                    <a:lstStyle/>
                    <a:p>
                      <a:pPr algn="ctr"/>
                      <a:r>
                        <a:rPr lang="en-US" dirty="0" smtClean="0"/>
                        <a:t>A</a:t>
                      </a:r>
                      <a:endParaRPr lang="en-US" dirty="0"/>
                    </a:p>
                  </a:txBody>
                  <a:tcPr/>
                </a:tc>
                <a:tc>
                  <a:txBody>
                    <a:bodyPr/>
                    <a:lstStyle/>
                    <a:p>
                      <a:pPr algn="ctr"/>
                      <a:r>
                        <a:rPr lang="en-US" altLang="ko-KR" dirty="0" smtClean="0"/>
                        <a:t>2</a:t>
                      </a:r>
                      <a:r>
                        <a:rPr lang="ko-KR" altLang="en-US" dirty="0" smtClean="0"/>
                        <a:t>억원</a:t>
                      </a:r>
                      <a:endParaRPr lang="en-US" dirty="0"/>
                    </a:p>
                  </a:txBody>
                  <a:tcPr/>
                </a:tc>
                <a:tc rowSpan="2">
                  <a:txBody>
                    <a:bodyPr/>
                    <a:lstStyle/>
                    <a:p>
                      <a:pPr algn="ctr"/>
                      <a:r>
                        <a:rPr lang="ko-KR" altLang="en-US" dirty="0" smtClean="0"/>
                        <a:t>고소득군</a:t>
                      </a:r>
                      <a:endParaRPr lang="en-US" dirty="0"/>
                    </a:p>
                  </a:txBody>
                  <a:tcPr anchor="ctr"/>
                </a:tc>
                <a:tc rowSpan="2">
                  <a:txBody>
                    <a:bodyPr/>
                    <a:lstStyle/>
                    <a:p>
                      <a:pPr algn="ctr"/>
                      <a:r>
                        <a:rPr lang="en-US" altLang="ko-KR" dirty="0" smtClean="0"/>
                        <a:t>1</a:t>
                      </a:r>
                      <a:r>
                        <a:rPr lang="ko-KR" altLang="en-US" dirty="0" smtClean="0"/>
                        <a:t>억 </a:t>
                      </a:r>
                      <a:r>
                        <a:rPr lang="en-US" altLang="ko-KR" dirty="0" smtClean="0"/>
                        <a:t>5</a:t>
                      </a:r>
                      <a:r>
                        <a:rPr lang="ko-KR" altLang="en-US" dirty="0" smtClean="0"/>
                        <a:t>천만원</a:t>
                      </a:r>
                      <a:endParaRPr lang="en-US" dirty="0"/>
                    </a:p>
                  </a:txBody>
                  <a:tcPr anchor="ctr"/>
                </a:tc>
              </a:tr>
              <a:tr h="370840">
                <a:tc>
                  <a:txBody>
                    <a:bodyPr/>
                    <a:lstStyle/>
                    <a:p>
                      <a:pPr algn="ctr"/>
                      <a:r>
                        <a:rPr lang="en-US" dirty="0" smtClean="0"/>
                        <a:t>B</a:t>
                      </a:r>
                      <a:endParaRPr lang="en-US" dirty="0"/>
                    </a:p>
                  </a:txBody>
                  <a:tcPr/>
                </a:tc>
                <a:tc>
                  <a:txBody>
                    <a:bodyPr/>
                    <a:lstStyle/>
                    <a:p>
                      <a:pPr algn="ctr"/>
                      <a:r>
                        <a:rPr lang="en-US" altLang="ko-KR" dirty="0" smtClean="0"/>
                        <a:t>1</a:t>
                      </a:r>
                      <a:r>
                        <a:rPr lang="ko-KR" altLang="en-US" dirty="0" smtClean="0"/>
                        <a:t>억원</a:t>
                      </a:r>
                      <a:endParaRPr lang="en-US" dirty="0"/>
                    </a:p>
                  </a:txBody>
                  <a:tcPr/>
                </a:tc>
                <a:tc vMerge="1">
                  <a:txBody>
                    <a:bodyPr/>
                    <a:lstStyle/>
                    <a:p>
                      <a:endParaRPr lang="en-US" dirty="0"/>
                    </a:p>
                  </a:txBody>
                  <a:tcPr/>
                </a:tc>
                <a:tc vMerge="1">
                  <a:txBody>
                    <a:bodyPr/>
                    <a:lstStyle/>
                    <a:p>
                      <a:endParaRPr lang="en-US" dirty="0"/>
                    </a:p>
                  </a:txBody>
                  <a:tcPr/>
                </a:tc>
              </a:tr>
              <a:tr h="370840">
                <a:tc>
                  <a:txBody>
                    <a:bodyPr/>
                    <a:lstStyle/>
                    <a:p>
                      <a:pPr algn="ctr"/>
                      <a:r>
                        <a:rPr lang="en-US" dirty="0" smtClean="0"/>
                        <a:t>C</a:t>
                      </a:r>
                      <a:endParaRPr lang="en-US" dirty="0"/>
                    </a:p>
                  </a:txBody>
                  <a:tcPr/>
                </a:tc>
                <a:tc>
                  <a:txBody>
                    <a:bodyPr/>
                    <a:lstStyle/>
                    <a:p>
                      <a:pPr algn="ctr"/>
                      <a:r>
                        <a:rPr lang="en-US" altLang="ko-KR" dirty="0" smtClean="0"/>
                        <a:t>6</a:t>
                      </a:r>
                      <a:r>
                        <a:rPr lang="ko-KR" altLang="en-US" dirty="0" smtClean="0"/>
                        <a:t>천만원</a:t>
                      </a:r>
                      <a:endParaRPr lang="en-US" dirty="0"/>
                    </a:p>
                  </a:txBody>
                  <a:tcPr/>
                </a:tc>
                <a:tc rowSpan="2">
                  <a:txBody>
                    <a:bodyPr/>
                    <a:lstStyle/>
                    <a:p>
                      <a:pPr algn="ctr"/>
                      <a:r>
                        <a:rPr lang="ko-KR" altLang="en-US" dirty="0" smtClean="0"/>
                        <a:t>저소득군</a:t>
                      </a:r>
                      <a:endParaRPr lang="en-US" dirty="0"/>
                    </a:p>
                  </a:txBody>
                  <a:tcPr anchor="ctr"/>
                </a:tc>
                <a:tc rowSpan="2">
                  <a:txBody>
                    <a:bodyPr/>
                    <a:lstStyle/>
                    <a:p>
                      <a:pPr algn="ctr"/>
                      <a:r>
                        <a:rPr lang="en-US" altLang="ko-KR" dirty="0" smtClean="0"/>
                        <a:t>5</a:t>
                      </a:r>
                      <a:r>
                        <a:rPr lang="ko-KR" altLang="en-US" dirty="0" smtClean="0"/>
                        <a:t>천만원</a:t>
                      </a:r>
                      <a:endParaRPr lang="en-US" dirty="0"/>
                    </a:p>
                  </a:txBody>
                  <a:tcPr anchor="ctr"/>
                </a:tc>
              </a:tr>
              <a:tr h="370840">
                <a:tc>
                  <a:txBody>
                    <a:bodyPr/>
                    <a:lstStyle/>
                    <a:p>
                      <a:pPr algn="ctr"/>
                      <a:r>
                        <a:rPr lang="en-US" dirty="0" smtClean="0"/>
                        <a:t>D</a:t>
                      </a:r>
                      <a:endParaRPr lang="en-US" dirty="0"/>
                    </a:p>
                  </a:txBody>
                  <a:tcPr/>
                </a:tc>
                <a:tc>
                  <a:txBody>
                    <a:bodyPr/>
                    <a:lstStyle/>
                    <a:p>
                      <a:pPr algn="ctr"/>
                      <a:r>
                        <a:rPr lang="en-US" altLang="ko-KR" dirty="0" smtClean="0"/>
                        <a:t>4</a:t>
                      </a:r>
                      <a:r>
                        <a:rPr lang="ko-KR" altLang="en-US" dirty="0" smtClean="0"/>
                        <a:t>천만원</a:t>
                      </a:r>
                      <a:endParaRPr lang="en-US" dirty="0"/>
                    </a:p>
                  </a:txBody>
                  <a:tcPr/>
                </a:tc>
                <a:tc vMerge="1">
                  <a:txBody>
                    <a:bodyPr/>
                    <a:lstStyle/>
                    <a:p>
                      <a:endParaRPr lang="en-US" dirty="0"/>
                    </a:p>
                  </a:txBody>
                  <a:tcPr/>
                </a:tc>
                <a:tc vMerge="1">
                  <a:txBody>
                    <a:bodyPr/>
                    <a:lstStyle/>
                    <a:p>
                      <a:endParaRPr lang="en-US" dirty="0"/>
                    </a:p>
                  </a:txBody>
                  <a:tcPr/>
                </a:tc>
              </a:tr>
              <a:tr h="370840">
                <a:tc>
                  <a:txBody>
                    <a:bodyPr/>
                    <a:lstStyle/>
                    <a:p>
                      <a:pPr algn="ctr"/>
                      <a:r>
                        <a:rPr lang="ko-KR" altLang="en-US" dirty="0" smtClean="0"/>
                        <a:t>계</a:t>
                      </a:r>
                      <a:endParaRPr lang="en-US" dirty="0"/>
                    </a:p>
                  </a:txBody>
                  <a:tcPr/>
                </a:tc>
                <a:tc>
                  <a:txBody>
                    <a:bodyPr/>
                    <a:lstStyle/>
                    <a:p>
                      <a:pPr algn="ctr"/>
                      <a:r>
                        <a:rPr lang="en-US" altLang="ko-KR" dirty="0" smtClean="0"/>
                        <a:t>4</a:t>
                      </a:r>
                      <a:r>
                        <a:rPr lang="ko-KR" altLang="en-US" dirty="0" smtClean="0"/>
                        <a:t>억원</a:t>
                      </a:r>
                      <a:endParaRPr lang="en-US" dirty="0"/>
                    </a:p>
                  </a:txBody>
                  <a:tcPr/>
                </a:tc>
                <a:tc>
                  <a:txBody>
                    <a:bodyPr/>
                    <a:lstStyle/>
                    <a:p>
                      <a:pPr algn="ctr"/>
                      <a:r>
                        <a:rPr lang="en-US" altLang="ko-KR" dirty="0" smtClean="0"/>
                        <a:t>1</a:t>
                      </a:r>
                      <a:r>
                        <a:rPr lang="ko-KR" altLang="en-US" dirty="0" smtClean="0"/>
                        <a:t>인당 평균</a:t>
                      </a:r>
                      <a:endParaRPr lang="en-US" dirty="0"/>
                    </a:p>
                  </a:txBody>
                  <a:tcPr anchor="ctr"/>
                </a:tc>
                <a:tc>
                  <a:txBody>
                    <a:bodyPr/>
                    <a:lstStyle/>
                    <a:p>
                      <a:pPr algn="ctr"/>
                      <a:r>
                        <a:rPr lang="en-US" altLang="ko-KR" dirty="0" smtClean="0"/>
                        <a:t>1</a:t>
                      </a:r>
                      <a:r>
                        <a:rPr lang="ko-KR" altLang="en-US" dirty="0" smtClean="0"/>
                        <a:t>억원</a:t>
                      </a:r>
                      <a:endParaRPr lang="en-US" dirty="0"/>
                    </a:p>
                  </a:txBody>
                  <a:tcPr anchor="ctr"/>
                </a:tc>
              </a:tr>
            </a:tbl>
          </a:graphicData>
        </a:graphic>
      </p:graphicFrame>
    </p:spTree>
    <p:extLst>
      <p:ext uri="{BB962C8B-B14F-4D97-AF65-F5344CB8AC3E}">
        <p14:creationId xmlns:p14="http://schemas.microsoft.com/office/powerpoint/2010/main" val="19656907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dirty="0" smtClean="0"/>
              <a:t>불경기로 연봉 </a:t>
            </a:r>
            <a:r>
              <a:rPr lang="en-US" altLang="ko-KR" dirty="0" smtClean="0"/>
              <a:t>20%</a:t>
            </a:r>
            <a:r>
              <a:rPr lang="ko-KR" altLang="en-US" dirty="0" smtClean="0"/>
              <a:t>씩 감소</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2990691"/>
              </p:ext>
            </p:extLst>
          </p:nvPr>
        </p:nvGraphicFramePr>
        <p:xfrm>
          <a:off x="628650" y="1825625"/>
          <a:ext cx="7886700" cy="2225040"/>
        </p:xfrm>
        <a:graphic>
          <a:graphicData uri="http://schemas.openxmlformats.org/drawingml/2006/table">
            <a:tbl>
              <a:tblPr firstRow="1" bandRow="1">
                <a:tableStyleId>{5C22544A-7EE6-4342-B048-85BDC9FD1C3A}</a:tableStyleId>
              </a:tblPr>
              <a:tblGrid>
                <a:gridCol w="1577340"/>
                <a:gridCol w="1577340"/>
                <a:gridCol w="1577340"/>
                <a:gridCol w="1577340"/>
                <a:gridCol w="1577340"/>
              </a:tblGrid>
              <a:tr h="370840">
                <a:tc>
                  <a:txBody>
                    <a:bodyPr/>
                    <a:lstStyle/>
                    <a:p>
                      <a:pPr algn="ctr"/>
                      <a:r>
                        <a:rPr lang="ko-KR" altLang="en-US" dirty="0" smtClean="0"/>
                        <a:t>사람</a:t>
                      </a:r>
                      <a:endParaRPr lang="en-US" dirty="0"/>
                    </a:p>
                  </a:txBody>
                  <a:tcPr/>
                </a:tc>
                <a:tc>
                  <a:txBody>
                    <a:bodyPr/>
                    <a:lstStyle/>
                    <a:p>
                      <a:pPr algn="ctr"/>
                      <a:r>
                        <a:rPr lang="ko-KR" altLang="en-US" dirty="0" smtClean="0"/>
                        <a:t>원래연봉</a:t>
                      </a:r>
                      <a:endParaRPr lang="en-US" dirty="0"/>
                    </a:p>
                  </a:txBody>
                  <a:tcPr/>
                </a:tc>
                <a:tc>
                  <a:txBody>
                    <a:bodyPr/>
                    <a:lstStyle/>
                    <a:p>
                      <a:pPr algn="ctr"/>
                      <a:r>
                        <a:rPr lang="ko-KR" altLang="en-US" dirty="0" smtClean="0"/>
                        <a:t>감소된 연봉</a:t>
                      </a:r>
                      <a:endParaRPr lang="en-US" dirty="0"/>
                    </a:p>
                  </a:txBody>
                  <a:tcPr/>
                </a:tc>
                <a:tc>
                  <a:txBody>
                    <a:bodyPr/>
                    <a:lstStyle/>
                    <a:p>
                      <a:pPr algn="ctr"/>
                      <a:r>
                        <a:rPr lang="ko-KR" altLang="en-US" dirty="0" smtClean="0"/>
                        <a:t>연봉분류</a:t>
                      </a:r>
                      <a:endParaRPr lang="en-US" dirty="0"/>
                    </a:p>
                  </a:txBody>
                  <a:tcPr/>
                </a:tc>
                <a:tc>
                  <a:txBody>
                    <a:bodyPr/>
                    <a:lstStyle/>
                    <a:p>
                      <a:pPr algn="ctr"/>
                      <a:r>
                        <a:rPr lang="ko-KR" altLang="en-US" dirty="0" smtClean="0"/>
                        <a:t>평균</a:t>
                      </a:r>
                      <a:endParaRPr lang="en-US" dirty="0"/>
                    </a:p>
                  </a:txBody>
                  <a:tcPr/>
                </a:tc>
              </a:tr>
              <a:tr h="370840">
                <a:tc>
                  <a:txBody>
                    <a:bodyPr/>
                    <a:lstStyle/>
                    <a:p>
                      <a:pPr algn="ctr"/>
                      <a:r>
                        <a:rPr lang="en-US" dirty="0" smtClean="0"/>
                        <a:t>A</a:t>
                      </a:r>
                      <a:endParaRPr lang="en-US" dirty="0"/>
                    </a:p>
                  </a:txBody>
                  <a:tcPr/>
                </a:tc>
                <a:tc>
                  <a:txBody>
                    <a:bodyPr/>
                    <a:lstStyle/>
                    <a:p>
                      <a:pPr algn="ctr"/>
                      <a:r>
                        <a:rPr lang="en-US" altLang="ko-KR" dirty="0" smtClean="0"/>
                        <a:t>2</a:t>
                      </a:r>
                      <a:r>
                        <a:rPr lang="ko-KR" altLang="en-US" dirty="0" smtClean="0"/>
                        <a:t>억원</a:t>
                      </a:r>
                      <a:endParaRPr lang="en-US" dirty="0"/>
                    </a:p>
                  </a:txBody>
                  <a:tcPr/>
                </a:tc>
                <a:tc>
                  <a:txBody>
                    <a:bodyPr/>
                    <a:lstStyle/>
                    <a:p>
                      <a:pPr algn="ctr"/>
                      <a:r>
                        <a:rPr lang="en-US" altLang="ko-KR" dirty="0" smtClean="0"/>
                        <a:t>1</a:t>
                      </a:r>
                      <a:r>
                        <a:rPr lang="ko-KR" altLang="en-US" dirty="0" smtClean="0"/>
                        <a:t>억</a:t>
                      </a:r>
                      <a:r>
                        <a:rPr lang="en-US" altLang="ko-KR" dirty="0" smtClean="0"/>
                        <a:t>6</a:t>
                      </a:r>
                      <a:r>
                        <a:rPr lang="ko-KR" altLang="en-US" dirty="0" smtClean="0"/>
                        <a:t>천</a:t>
                      </a:r>
                      <a:endParaRPr lang="en-US" dirty="0"/>
                    </a:p>
                  </a:txBody>
                  <a:tcPr/>
                </a:tc>
                <a:tc>
                  <a:txBody>
                    <a:bodyPr/>
                    <a:lstStyle/>
                    <a:p>
                      <a:pPr algn="ctr"/>
                      <a:r>
                        <a:rPr lang="ko-KR" altLang="en-US" dirty="0" smtClean="0"/>
                        <a:t>고소득군</a:t>
                      </a:r>
                      <a:endParaRPr lang="en-US" dirty="0"/>
                    </a:p>
                  </a:txBody>
                  <a:tcPr anchor="ctr"/>
                </a:tc>
                <a:tc>
                  <a:txBody>
                    <a:bodyPr/>
                    <a:lstStyle/>
                    <a:p>
                      <a:pPr algn="ctr"/>
                      <a:r>
                        <a:rPr lang="en-US" altLang="ko-KR" dirty="0" smtClean="0"/>
                        <a:t>1</a:t>
                      </a:r>
                      <a:r>
                        <a:rPr lang="ko-KR" altLang="en-US" dirty="0" smtClean="0"/>
                        <a:t>억 </a:t>
                      </a:r>
                      <a:r>
                        <a:rPr lang="en-US" altLang="ko-KR" dirty="0" smtClean="0"/>
                        <a:t>6</a:t>
                      </a:r>
                      <a:r>
                        <a:rPr lang="ko-KR" altLang="en-US" dirty="0" smtClean="0"/>
                        <a:t>천만원</a:t>
                      </a:r>
                      <a:endParaRPr lang="en-US" dirty="0"/>
                    </a:p>
                  </a:txBody>
                  <a:tcPr anchor="ctr"/>
                </a:tc>
              </a:tr>
              <a:tr h="370840">
                <a:tc>
                  <a:txBody>
                    <a:bodyPr/>
                    <a:lstStyle/>
                    <a:p>
                      <a:pPr algn="ctr"/>
                      <a:r>
                        <a:rPr lang="en-US" dirty="0" smtClean="0"/>
                        <a:t>B</a:t>
                      </a:r>
                      <a:endParaRPr lang="en-US" dirty="0"/>
                    </a:p>
                  </a:txBody>
                  <a:tcPr/>
                </a:tc>
                <a:tc>
                  <a:txBody>
                    <a:bodyPr/>
                    <a:lstStyle/>
                    <a:p>
                      <a:pPr algn="ctr"/>
                      <a:r>
                        <a:rPr lang="en-US" altLang="ko-KR" dirty="0" smtClean="0"/>
                        <a:t>1</a:t>
                      </a:r>
                      <a:r>
                        <a:rPr lang="ko-KR" altLang="en-US" dirty="0" smtClean="0"/>
                        <a:t>억원</a:t>
                      </a:r>
                      <a:endParaRPr lang="en-US" dirty="0"/>
                    </a:p>
                  </a:txBody>
                  <a:tcPr/>
                </a:tc>
                <a:tc>
                  <a:txBody>
                    <a:bodyPr/>
                    <a:lstStyle/>
                    <a:p>
                      <a:pPr algn="ctr"/>
                      <a:r>
                        <a:rPr lang="en-US" altLang="ko-KR" dirty="0" smtClean="0"/>
                        <a:t>8</a:t>
                      </a:r>
                      <a:r>
                        <a:rPr lang="ko-KR" altLang="en-US" dirty="0" smtClean="0"/>
                        <a:t>천</a:t>
                      </a:r>
                      <a:endParaRPr lang="en-US" dirty="0"/>
                    </a:p>
                  </a:txBody>
                  <a:tcPr/>
                </a:tc>
                <a:tc rowSpan="3">
                  <a:txBody>
                    <a:bodyPr/>
                    <a:lstStyle/>
                    <a:p>
                      <a:pPr algn="ctr"/>
                      <a:r>
                        <a:rPr lang="ko-KR" altLang="en-US" dirty="0" smtClean="0"/>
                        <a:t>저소득군</a:t>
                      </a:r>
                      <a:endParaRPr lang="en-US" dirty="0"/>
                    </a:p>
                  </a:txBody>
                  <a:tcPr anchor="ctr"/>
                </a:tc>
                <a:tc rowSpan="3">
                  <a:txBody>
                    <a:bodyPr/>
                    <a:lstStyle/>
                    <a:p>
                      <a:pPr algn="ctr"/>
                      <a:r>
                        <a:rPr lang="en-US" altLang="ko-KR" dirty="0" smtClean="0"/>
                        <a:t>5</a:t>
                      </a:r>
                      <a:r>
                        <a:rPr lang="ko-KR" altLang="en-US" dirty="0" smtClean="0"/>
                        <a:t>천</a:t>
                      </a:r>
                      <a:r>
                        <a:rPr lang="en-US" altLang="ko-KR" dirty="0" smtClean="0"/>
                        <a:t>3</a:t>
                      </a:r>
                      <a:r>
                        <a:rPr lang="ko-KR" altLang="en-US" dirty="0" smtClean="0"/>
                        <a:t>백만원</a:t>
                      </a:r>
                      <a:endParaRPr lang="en-US" dirty="0"/>
                    </a:p>
                  </a:txBody>
                  <a:tcPr anchor="ctr"/>
                </a:tc>
              </a:tr>
              <a:tr h="370840">
                <a:tc>
                  <a:txBody>
                    <a:bodyPr/>
                    <a:lstStyle/>
                    <a:p>
                      <a:pPr algn="ctr"/>
                      <a:r>
                        <a:rPr lang="en-US" dirty="0" smtClean="0"/>
                        <a:t>C</a:t>
                      </a:r>
                      <a:endParaRPr lang="en-US" dirty="0"/>
                    </a:p>
                  </a:txBody>
                  <a:tcPr/>
                </a:tc>
                <a:tc>
                  <a:txBody>
                    <a:bodyPr/>
                    <a:lstStyle/>
                    <a:p>
                      <a:pPr algn="ctr"/>
                      <a:r>
                        <a:rPr lang="en-US" altLang="ko-KR" dirty="0" smtClean="0"/>
                        <a:t>6</a:t>
                      </a:r>
                      <a:r>
                        <a:rPr lang="ko-KR" altLang="en-US" dirty="0" smtClean="0"/>
                        <a:t>천만원</a:t>
                      </a:r>
                      <a:endParaRPr lang="en-US" dirty="0"/>
                    </a:p>
                  </a:txBody>
                  <a:tcPr/>
                </a:tc>
                <a:tc>
                  <a:txBody>
                    <a:bodyPr/>
                    <a:lstStyle/>
                    <a:p>
                      <a:pPr algn="ctr"/>
                      <a:r>
                        <a:rPr lang="en-US" altLang="ko-KR" dirty="0" smtClean="0"/>
                        <a:t>4</a:t>
                      </a:r>
                      <a:r>
                        <a:rPr lang="ko-KR" altLang="en-US" dirty="0" smtClean="0"/>
                        <a:t>천</a:t>
                      </a:r>
                      <a:r>
                        <a:rPr lang="en-US" altLang="ko-KR" dirty="0" smtClean="0"/>
                        <a:t>8</a:t>
                      </a:r>
                      <a:r>
                        <a:rPr lang="ko-KR" altLang="en-US" dirty="0" smtClean="0"/>
                        <a:t>백</a:t>
                      </a:r>
                      <a:endParaRPr lang="en-US" dirty="0"/>
                    </a:p>
                  </a:txBody>
                  <a:tcPr/>
                </a:tc>
                <a:tc vMerge="1">
                  <a:txBody>
                    <a:bodyPr/>
                    <a:lstStyle/>
                    <a:p>
                      <a:pPr algn="ctr"/>
                      <a:endParaRPr lang="en-US" dirty="0"/>
                    </a:p>
                  </a:txBody>
                  <a:tcPr anchor="ctr"/>
                </a:tc>
                <a:tc vMerge="1">
                  <a:txBody>
                    <a:bodyPr/>
                    <a:lstStyle/>
                    <a:p>
                      <a:pPr algn="ctr"/>
                      <a:endParaRPr lang="en-US" dirty="0"/>
                    </a:p>
                  </a:txBody>
                  <a:tcPr anchor="ctr"/>
                </a:tc>
              </a:tr>
              <a:tr h="370840">
                <a:tc>
                  <a:txBody>
                    <a:bodyPr/>
                    <a:lstStyle/>
                    <a:p>
                      <a:pPr algn="ctr"/>
                      <a:r>
                        <a:rPr lang="en-US" dirty="0" smtClean="0"/>
                        <a:t>D</a:t>
                      </a:r>
                      <a:endParaRPr lang="en-US" dirty="0"/>
                    </a:p>
                  </a:txBody>
                  <a:tcPr/>
                </a:tc>
                <a:tc>
                  <a:txBody>
                    <a:bodyPr/>
                    <a:lstStyle/>
                    <a:p>
                      <a:pPr algn="ctr"/>
                      <a:r>
                        <a:rPr lang="en-US" altLang="ko-KR" dirty="0" smtClean="0"/>
                        <a:t>4</a:t>
                      </a:r>
                      <a:r>
                        <a:rPr lang="ko-KR" altLang="en-US" dirty="0" smtClean="0"/>
                        <a:t>천만원</a:t>
                      </a:r>
                      <a:endParaRPr lang="en-US" dirty="0"/>
                    </a:p>
                  </a:txBody>
                  <a:tcPr/>
                </a:tc>
                <a:tc>
                  <a:txBody>
                    <a:bodyPr/>
                    <a:lstStyle/>
                    <a:p>
                      <a:pPr algn="ctr"/>
                      <a:r>
                        <a:rPr lang="en-US" altLang="ko-KR" dirty="0" smtClean="0"/>
                        <a:t>3</a:t>
                      </a:r>
                      <a:r>
                        <a:rPr lang="ko-KR" altLang="en-US" dirty="0" smtClean="0"/>
                        <a:t>천</a:t>
                      </a:r>
                      <a:r>
                        <a:rPr lang="en-US" altLang="ko-KR" dirty="0" smtClean="0"/>
                        <a:t>2</a:t>
                      </a:r>
                      <a:r>
                        <a:rPr lang="ko-KR" altLang="en-US" dirty="0" smtClean="0"/>
                        <a:t>백</a:t>
                      </a:r>
                      <a:endParaRPr lang="en-US" dirty="0"/>
                    </a:p>
                  </a:txBody>
                  <a:tcPr/>
                </a:tc>
                <a:tc vMerge="1">
                  <a:txBody>
                    <a:bodyPr/>
                    <a:lstStyle/>
                    <a:p>
                      <a:endParaRPr lang="en-US" dirty="0"/>
                    </a:p>
                  </a:txBody>
                  <a:tcPr/>
                </a:tc>
                <a:tc vMerge="1">
                  <a:txBody>
                    <a:bodyPr/>
                    <a:lstStyle/>
                    <a:p>
                      <a:endParaRPr lang="en-US" dirty="0"/>
                    </a:p>
                  </a:txBody>
                  <a:tcPr/>
                </a:tc>
              </a:tr>
              <a:tr h="370840">
                <a:tc>
                  <a:txBody>
                    <a:bodyPr/>
                    <a:lstStyle/>
                    <a:p>
                      <a:pPr algn="ctr"/>
                      <a:r>
                        <a:rPr lang="ko-KR" altLang="en-US" dirty="0" smtClean="0"/>
                        <a:t>계</a:t>
                      </a:r>
                      <a:endParaRPr lang="en-US" dirty="0"/>
                    </a:p>
                  </a:txBody>
                  <a:tcPr/>
                </a:tc>
                <a:tc>
                  <a:txBody>
                    <a:bodyPr/>
                    <a:lstStyle/>
                    <a:p>
                      <a:pPr algn="ctr"/>
                      <a:r>
                        <a:rPr lang="en-US" altLang="ko-KR" dirty="0" smtClean="0"/>
                        <a:t>4</a:t>
                      </a:r>
                      <a:r>
                        <a:rPr lang="ko-KR" altLang="en-US" dirty="0" smtClean="0"/>
                        <a:t>억원</a:t>
                      </a:r>
                      <a:endParaRPr lang="en-US" dirty="0"/>
                    </a:p>
                  </a:txBody>
                  <a:tcPr/>
                </a:tc>
                <a:tc>
                  <a:txBody>
                    <a:bodyPr/>
                    <a:lstStyle/>
                    <a:p>
                      <a:pPr algn="ctr"/>
                      <a:r>
                        <a:rPr lang="en-US" altLang="ko-KR" dirty="0" smtClean="0"/>
                        <a:t>3</a:t>
                      </a:r>
                      <a:r>
                        <a:rPr lang="ko-KR" altLang="en-US" dirty="0" smtClean="0"/>
                        <a:t>억</a:t>
                      </a:r>
                      <a:r>
                        <a:rPr lang="en-US" altLang="ko-KR" dirty="0" smtClean="0"/>
                        <a:t>2</a:t>
                      </a:r>
                      <a:r>
                        <a:rPr lang="ko-KR" altLang="en-US" dirty="0" smtClean="0"/>
                        <a:t>천</a:t>
                      </a:r>
                      <a:endParaRPr lang="en-US" dirty="0"/>
                    </a:p>
                  </a:txBody>
                  <a:tcPr/>
                </a:tc>
                <a:tc>
                  <a:txBody>
                    <a:bodyPr/>
                    <a:lstStyle/>
                    <a:p>
                      <a:pPr algn="ctr"/>
                      <a:r>
                        <a:rPr lang="en-US" altLang="ko-KR" dirty="0" smtClean="0"/>
                        <a:t>1</a:t>
                      </a:r>
                      <a:r>
                        <a:rPr lang="ko-KR" altLang="en-US" dirty="0" smtClean="0"/>
                        <a:t>인당 평균</a:t>
                      </a:r>
                      <a:endParaRPr lang="en-US" dirty="0"/>
                    </a:p>
                  </a:txBody>
                  <a:tcPr anchor="ctr"/>
                </a:tc>
                <a:tc>
                  <a:txBody>
                    <a:bodyPr/>
                    <a:lstStyle/>
                    <a:p>
                      <a:pPr algn="ctr"/>
                      <a:r>
                        <a:rPr lang="en-US" altLang="ko-KR" dirty="0" smtClean="0"/>
                        <a:t>8</a:t>
                      </a:r>
                      <a:r>
                        <a:rPr lang="ko-KR" altLang="en-US" dirty="0" smtClean="0"/>
                        <a:t>천만원</a:t>
                      </a:r>
                      <a:endParaRPr lang="en-US" dirty="0"/>
                    </a:p>
                  </a:txBody>
                  <a:tcPr anchor="ctr"/>
                </a:tc>
              </a:tr>
            </a:tbl>
          </a:graphicData>
        </a:graphic>
      </p:graphicFrame>
    </p:spTree>
    <p:extLst>
      <p:ext uri="{BB962C8B-B14F-4D97-AF65-F5344CB8AC3E}">
        <p14:creationId xmlns:p14="http://schemas.microsoft.com/office/powerpoint/2010/main" val="1064533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dirty="0" smtClean="0"/>
              <a:t>불경기로 인한 연봉의 변화</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3394000"/>
              </p:ext>
            </p:extLst>
          </p:nvPr>
        </p:nvGraphicFramePr>
        <p:xfrm>
          <a:off x="628650" y="1825625"/>
          <a:ext cx="4560570" cy="1483360"/>
        </p:xfrm>
        <a:graphic>
          <a:graphicData uri="http://schemas.openxmlformats.org/drawingml/2006/table">
            <a:tbl>
              <a:tblPr firstRow="1" bandRow="1">
                <a:tableStyleId>{5C22544A-7EE6-4342-B048-85BDC9FD1C3A}</a:tableStyleId>
              </a:tblPr>
              <a:tblGrid>
                <a:gridCol w="1520190"/>
                <a:gridCol w="1520190"/>
                <a:gridCol w="1520190"/>
              </a:tblGrid>
              <a:tr h="370840">
                <a:tc>
                  <a:txBody>
                    <a:bodyPr/>
                    <a:lstStyle/>
                    <a:p>
                      <a:pPr algn="ctr"/>
                      <a:r>
                        <a:rPr lang="ko-KR" altLang="en-US" dirty="0" smtClean="0"/>
                        <a:t>소득군</a:t>
                      </a:r>
                      <a:endParaRPr lang="en-US" dirty="0"/>
                    </a:p>
                  </a:txBody>
                  <a:tcPr/>
                </a:tc>
                <a:tc>
                  <a:txBody>
                    <a:bodyPr/>
                    <a:lstStyle/>
                    <a:p>
                      <a:pPr algn="ctr"/>
                      <a:r>
                        <a:rPr lang="ko-KR" altLang="en-US" dirty="0" smtClean="0"/>
                        <a:t>원래평균</a:t>
                      </a:r>
                      <a:endParaRPr lang="en-US" dirty="0"/>
                    </a:p>
                  </a:txBody>
                  <a:tcPr/>
                </a:tc>
                <a:tc>
                  <a:txBody>
                    <a:bodyPr/>
                    <a:lstStyle/>
                    <a:p>
                      <a:pPr algn="ctr"/>
                      <a:r>
                        <a:rPr lang="ko-KR" altLang="en-US" dirty="0" smtClean="0"/>
                        <a:t>새로운 평균</a:t>
                      </a:r>
                      <a:endParaRPr lang="en-US" dirty="0"/>
                    </a:p>
                  </a:txBody>
                  <a:tcPr/>
                </a:tc>
              </a:tr>
              <a:tr h="370840">
                <a:tc>
                  <a:txBody>
                    <a:bodyPr/>
                    <a:lstStyle/>
                    <a:p>
                      <a:pPr algn="ctr"/>
                      <a:r>
                        <a:rPr lang="ko-KR" altLang="en-US" dirty="0" smtClean="0"/>
                        <a:t>고소득군</a:t>
                      </a:r>
                      <a:endParaRPr lang="en-US" dirty="0"/>
                    </a:p>
                  </a:txBody>
                  <a:tcPr/>
                </a:tc>
                <a:tc>
                  <a:txBody>
                    <a:bodyPr/>
                    <a:lstStyle/>
                    <a:p>
                      <a:pPr algn="ctr"/>
                      <a:r>
                        <a:rPr lang="en-US" altLang="ko-KR" dirty="0" smtClean="0"/>
                        <a:t>1</a:t>
                      </a:r>
                      <a:r>
                        <a:rPr lang="ko-KR" altLang="en-US" dirty="0" smtClean="0"/>
                        <a:t>억</a:t>
                      </a:r>
                      <a:r>
                        <a:rPr lang="en-US" altLang="ko-KR" dirty="0" smtClean="0"/>
                        <a:t>5</a:t>
                      </a:r>
                      <a:r>
                        <a:rPr lang="ko-KR" altLang="en-US" dirty="0" smtClean="0"/>
                        <a:t>천만원</a:t>
                      </a:r>
                      <a:endParaRPr lang="en-US" dirty="0"/>
                    </a:p>
                  </a:txBody>
                  <a:tcPr/>
                </a:tc>
                <a:tc>
                  <a:txBody>
                    <a:bodyPr/>
                    <a:lstStyle/>
                    <a:p>
                      <a:pPr algn="ctr"/>
                      <a:r>
                        <a:rPr lang="en-US" altLang="ko-KR" dirty="0" smtClean="0"/>
                        <a:t>1</a:t>
                      </a:r>
                      <a:r>
                        <a:rPr lang="ko-KR" altLang="en-US" dirty="0" smtClean="0"/>
                        <a:t>억</a:t>
                      </a:r>
                      <a:r>
                        <a:rPr lang="en-US" altLang="ko-KR" dirty="0" smtClean="0"/>
                        <a:t>6</a:t>
                      </a:r>
                      <a:r>
                        <a:rPr lang="ko-KR" altLang="en-US" dirty="0" smtClean="0"/>
                        <a:t>천만원</a:t>
                      </a:r>
                      <a:endParaRPr lang="en-US" dirty="0"/>
                    </a:p>
                  </a:txBody>
                  <a:tcPr>
                    <a:solidFill>
                      <a:srgbClr val="FFFF00"/>
                    </a:solidFill>
                  </a:tcPr>
                </a:tc>
              </a:tr>
              <a:tr h="370840">
                <a:tc>
                  <a:txBody>
                    <a:bodyPr/>
                    <a:lstStyle/>
                    <a:p>
                      <a:pPr algn="ctr"/>
                      <a:r>
                        <a:rPr lang="ko-KR" altLang="en-US" dirty="0" smtClean="0"/>
                        <a:t>저소득군</a:t>
                      </a:r>
                      <a:endParaRPr lang="en-US" dirty="0"/>
                    </a:p>
                  </a:txBody>
                  <a:tcPr/>
                </a:tc>
                <a:tc>
                  <a:txBody>
                    <a:bodyPr/>
                    <a:lstStyle/>
                    <a:p>
                      <a:pPr algn="ctr"/>
                      <a:r>
                        <a:rPr lang="en-US" altLang="ko-KR" dirty="0" smtClean="0"/>
                        <a:t>5</a:t>
                      </a:r>
                      <a:r>
                        <a:rPr lang="ko-KR" altLang="en-US" dirty="0" smtClean="0"/>
                        <a:t>천만원</a:t>
                      </a:r>
                      <a:endParaRPr lang="en-US" dirty="0"/>
                    </a:p>
                  </a:txBody>
                  <a:tcPr/>
                </a:tc>
                <a:tc>
                  <a:txBody>
                    <a:bodyPr/>
                    <a:lstStyle/>
                    <a:p>
                      <a:pPr algn="ctr"/>
                      <a:r>
                        <a:rPr lang="en-US" altLang="ko-KR" dirty="0" smtClean="0"/>
                        <a:t>5</a:t>
                      </a:r>
                      <a:r>
                        <a:rPr lang="ko-KR" altLang="en-US" dirty="0" smtClean="0"/>
                        <a:t>천</a:t>
                      </a:r>
                      <a:r>
                        <a:rPr lang="en-US" altLang="ko-KR" dirty="0" smtClean="0"/>
                        <a:t>3</a:t>
                      </a:r>
                      <a:r>
                        <a:rPr lang="ko-KR" altLang="en-US" dirty="0" smtClean="0"/>
                        <a:t>백만원</a:t>
                      </a:r>
                      <a:endParaRPr lang="en-US" dirty="0"/>
                    </a:p>
                  </a:txBody>
                  <a:tcPr>
                    <a:solidFill>
                      <a:srgbClr val="FFFF00"/>
                    </a:solidFill>
                  </a:tcPr>
                </a:tc>
              </a:tr>
              <a:tr h="370840">
                <a:tc>
                  <a:txBody>
                    <a:bodyPr/>
                    <a:lstStyle/>
                    <a:p>
                      <a:pPr algn="ctr"/>
                      <a:r>
                        <a:rPr lang="ko-KR" altLang="en-US" dirty="0" smtClean="0"/>
                        <a:t>전체</a:t>
                      </a:r>
                      <a:endParaRPr lang="en-US" dirty="0"/>
                    </a:p>
                  </a:txBody>
                  <a:tcPr/>
                </a:tc>
                <a:tc>
                  <a:txBody>
                    <a:bodyPr/>
                    <a:lstStyle/>
                    <a:p>
                      <a:pPr algn="ctr"/>
                      <a:r>
                        <a:rPr lang="en-US" altLang="ko-KR" dirty="0" smtClean="0"/>
                        <a:t>1</a:t>
                      </a:r>
                      <a:r>
                        <a:rPr lang="ko-KR" altLang="en-US" dirty="0" smtClean="0"/>
                        <a:t>억원</a:t>
                      </a:r>
                      <a:endParaRPr lang="en-US" dirty="0"/>
                    </a:p>
                  </a:txBody>
                  <a:tcPr>
                    <a:solidFill>
                      <a:srgbClr val="FFFF00"/>
                    </a:solidFill>
                  </a:tcPr>
                </a:tc>
                <a:tc>
                  <a:txBody>
                    <a:bodyPr/>
                    <a:lstStyle/>
                    <a:p>
                      <a:pPr algn="ctr"/>
                      <a:r>
                        <a:rPr lang="en-US" altLang="ko-KR" dirty="0" smtClean="0"/>
                        <a:t>8</a:t>
                      </a:r>
                      <a:r>
                        <a:rPr lang="ko-KR" altLang="en-US" dirty="0" smtClean="0"/>
                        <a:t>천만원</a:t>
                      </a:r>
                      <a:endParaRPr lang="en-US" dirty="0"/>
                    </a:p>
                  </a:txBody>
                  <a:tcPr/>
                </a:tc>
              </a:tr>
            </a:tbl>
          </a:graphicData>
        </a:graphic>
      </p:graphicFrame>
    </p:spTree>
    <p:extLst>
      <p:ext uri="{BB962C8B-B14F-4D97-AF65-F5344CB8AC3E}">
        <p14:creationId xmlns:p14="http://schemas.microsoft.com/office/powerpoint/2010/main" val="16657701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dirty="0" smtClean="0"/>
              <a:t>불경기로 인한 연봉의 변화</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84538941"/>
              </p:ext>
            </p:extLst>
          </p:nvPr>
        </p:nvGraphicFramePr>
        <p:xfrm>
          <a:off x="628650" y="1825625"/>
          <a:ext cx="7600950" cy="1483360"/>
        </p:xfrm>
        <a:graphic>
          <a:graphicData uri="http://schemas.openxmlformats.org/drawingml/2006/table">
            <a:tbl>
              <a:tblPr firstRow="1" bandRow="1">
                <a:tableStyleId>{5C22544A-7EE6-4342-B048-85BDC9FD1C3A}</a:tableStyleId>
              </a:tblPr>
              <a:tblGrid>
                <a:gridCol w="1520190"/>
                <a:gridCol w="1520190"/>
                <a:gridCol w="1520190"/>
                <a:gridCol w="1520190"/>
                <a:gridCol w="1520190"/>
              </a:tblGrid>
              <a:tr h="370840">
                <a:tc>
                  <a:txBody>
                    <a:bodyPr/>
                    <a:lstStyle/>
                    <a:p>
                      <a:pPr algn="ctr"/>
                      <a:r>
                        <a:rPr lang="ko-KR" altLang="en-US" dirty="0" smtClean="0"/>
                        <a:t>소득군</a:t>
                      </a:r>
                      <a:endParaRPr lang="en-US" dirty="0"/>
                    </a:p>
                  </a:txBody>
                  <a:tcPr/>
                </a:tc>
                <a:tc>
                  <a:txBody>
                    <a:bodyPr/>
                    <a:lstStyle/>
                    <a:p>
                      <a:pPr algn="ctr"/>
                      <a:r>
                        <a:rPr lang="ko-KR" altLang="en-US" dirty="0" smtClean="0"/>
                        <a:t>원래평균</a:t>
                      </a:r>
                      <a:endParaRPr lang="en-US" dirty="0"/>
                    </a:p>
                  </a:txBody>
                  <a:tcPr/>
                </a:tc>
                <a:tc>
                  <a:txBody>
                    <a:bodyPr/>
                    <a:lstStyle/>
                    <a:p>
                      <a:pPr algn="ctr"/>
                      <a:r>
                        <a:rPr lang="en-US" dirty="0" smtClean="0"/>
                        <a:t>N</a:t>
                      </a:r>
                      <a:endParaRPr lang="en-US" dirty="0"/>
                    </a:p>
                  </a:txBody>
                  <a:tcPr/>
                </a:tc>
                <a:tc>
                  <a:txBody>
                    <a:bodyPr/>
                    <a:lstStyle/>
                    <a:p>
                      <a:pPr algn="ctr"/>
                      <a:r>
                        <a:rPr lang="ko-KR" altLang="en-US" dirty="0" smtClean="0"/>
                        <a:t>새로운 평균</a:t>
                      </a:r>
                      <a:endParaRPr lang="en-US" dirty="0"/>
                    </a:p>
                  </a:txBody>
                  <a:tcPr/>
                </a:tc>
                <a:tc>
                  <a:txBody>
                    <a:bodyPr/>
                    <a:lstStyle/>
                    <a:p>
                      <a:pPr algn="ctr"/>
                      <a:r>
                        <a:rPr lang="en-US" dirty="0" smtClean="0"/>
                        <a:t>N</a:t>
                      </a:r>
                      <a:endParaRPr lang="en-US" dirty="0"/>
                    </a:p>
                  </a:txBody>
                  <a:tcPr/>
                </a:tc>
              </a:tr>
              <a:tr h="370840">
                <a:tc>
                  <a:txBody>
                    <a:bodyPr/>
                    <a:lstStyle/>
                    <a:p>
                      <a:pPr algn="ctr"/>
                      <a:r>
                        <a:rPr lang="ko-KR" altLang="en-US" dirty="0" smtClean="0"/>
                        <a:t>고소득군</a:t>
                      </a:r>
                      <a:endParaRPr lang="en-US" dirty="0"/>
                    </a:p>
                  </a:txBody>
                  <a:tcPr/>
                </a:tc>
                <a:tc>
                  <a:txBody>
                    <a:bodyPr/>
                    <a:lstStyle/>
                    <a:p>
                      <a:pPr algn="ctr"/>
                      <a:r>
                        <a:rPr lang="en-US" altLang="ko-KR" dirty="0" smtClean="0"/>
                        <a:t>1</a:t>
                      </a:r>
                      <a:r>
                        <a:rPr lang="ko-KR" altLang="en-US" dirty="0" smtClean="0"/>
                        <a:t>억</a:t>
                      </a:r>
                      <a:r>
                        <a:rPr lang="en-US" altLang="ko-KR" dirty="0" smtClean="0"/>
                        <a:t>5</a:t>
                      </a:r>
                      <a:r>
                        <a:rPr lang="ko-KR" altLang="en-US" dirty="0" smtClean="0"/>
                        <a:t>천만원</a:t>
                      </a:r>
                      <a:endParaRPr lang="en-US" dirty="0"/>
                    </a:p>
                  </a:txBody>
                  <a:tcPr/>
                </a:tc>
                <a:tc>
                  <a:txBody>
                    <a:bodyPr/>
                    <a:lstStyle/>
                    <a:p>
                      <a:pPr algn="ctr"/>
                      <a:r>
                        <a:rPr lang="en-US" dirty="0" smtClean="0"/>
                        <a:t>2</a:t>
                      </a:r>
                      <a:endParaRPr lang="en-US" dirty="0"/>
                    </a:p>
                  </a:txBody>
                  <a:tcPr/>
                </a:tc>
                <a:tc>
                  <a:txBody>
                    <a:bodyPr/>
                    <a:lstStyle/>
                    <a:p>
                      <a:pPr algn="ctr"/>
                      <a:r>
                        <a:rPr lang="en-US" altLang="ko-KR" dirty="0" smtClean="0"/>
                        <a:t>1</a:t>
                      </a:r>
                      <a:r>
                        <a:rPr lang="ko-KR" altLang="en-US" dirty="0" smtClean="0"/>
                        <a:t>억</a:t>
                      </a:r>
                      <a:r>
                        <a:rPr lang="en-US" altLang="ko-KR" dirty="0" smtClean="0"/>
                        <a:t>6</a:t>
                      </a:r>
                      <a:r>
                        <a:rPr lang="ko-KR" altLang="en-US" dirty="0" smtClean="0"/>
                        <a:t>천만원</a:t>
                      </a:r>
                      <a:endParaRPr lang="en-US" dirty="0"/>
                    </a:p>
                  </a:txBody>
                  <a:tcPr>
                    <a:solidFill>
                      <a:srgbClr val="FFFF00"/>
                    </a:solidFill>
                  </a:tcPr>
                </a:tc>
                <a:tc>
                  <a:txBody>
                    <a:bodyPr/>
                    <a:lstStyle/>
                    <a:p>
                      <a:pPr algn="ctr"/>
                      <a:r>
                        <a:rPr lang="en-US" dirty="0" smtClean="0"/>
                        <a:t>1</a:t>
                      </a:r>
                      <a:endParaRPr lang="en-US" dirty="0"/>
                    </a:p>
                  </a:txBody>
                  <a:tcPr/>
                </a:tc>
              </a:tr>
              <a:tr h="370840">
                <a:tc>
                  <a:txBody>
                    <a:bodyPr/>
                    <a:lstStyle/>
                    <a:p>
                      <a:pPr algn="ctr"/>
                      <a:r>
                        <a:rPr lang="ko-KR" altLang="en-US" dirty="0" smtClean="0"/>
                        <a:t>저소득군</a:t>
                      </a:r>
                      <a:endParaRPr lang="en-US" dirty="0"/>
                    </a:p>
                  </a:txBody>
                  <a:tcPr/>
                </a:tc>
                <a:tc>
                  <a:txBody>
                    <a:bodyPr/>
                    <a:lstStyle/>
                    <a:p>
                      <a:pPr algn="ctr"/>
                      <a:r>
                        <a:rPr lang="en-US" altLang="ko-KR" dirty="0" smtClean="0"/>
                        <a:t>5</a:t>
                      </a:r>
                      <a:r>
                        <a:rPr lang="ko-KR" altLang="en-US" dirty="0" smtClean="0"/>
                        <a:t>천만원</a:t>
                      </a:r>
                      <a:endParaRPr lang="en-US" dirty="0"/>
                    </a:p>
                  </a:txBody>
                  <a:tcPr/>
                </a:tc>
                <a:tc>
                  <a:txBody>
                    <a:bodyPr/>
                    <a:lstStyle/>
                    <a:p>
                      <a:pPr algn="ctr"/>
                      <a:r>
                        <a:rPr lang="en-US" dirty="0" smtClean="0"/>
                        <a:t>2</a:t>
                      </a:r>
                      <a:endParaRPr lang="en-US" dirty="0"/>
                    </a:p>
                  </a:txBody>
                  <a:tcPr/>
                </a:tc>
                <a:tc>
                  <a:txBody>
                    <a:bodyPr/>
                    <a:lstStyle/>
                    <a:p>
                      <a:pPr algn="ctr"/>
                      <a:r>
                        <a:rPr lang="en-US" altLang="ko-KR" dirty="0" smtClean="0"/>
                        <a:t>5</a:t>
                      </a:r>
                      <a:r>
                        <a:rPr lang="ko-KR" altLang="en-US" dirty="0" smtClean="0"/>
                        <a:t>천</a:t>
                      </a:r>
                      <a:r>
                        <a:rPr lang="en-US" altLang="ko-KR" dirty="0" smtClean="0"/>
                        <a:t>3</a:t>
                      </a:r>
                      <a:r>
                        <a:rPr lang="ko-KR" altLang="en-US" dirty="0" smtClean="0"/>
                        <a:t>백만원</a:t>
                      </a:r>
                      <a:endParaRPr lang="en-US" dirty="0"/>
                    </a:p>
                  </a:txBody>
                  <a:tcPr>
                    <a:solidFill>
                      <a:srgbClr val="FFFF00"/>
                    </a:solidFill>
                  </a:tcPr>
                </a:tc>
                <a:tc>
                  <a:txBody>
                    <a:bodyPr/>
                    <a:lstStyle/>
                    <a:p>
                      <a:pPr algn="ctr"/>
                      <a:r>
                        <a:rPr lang="en-US" dirty="0" smtClean="0"/>
                        <a:t>3</a:t>
                      </a:r>
                      <a:endParaRPr lang="en-US" dirty="0"/>
                    </a:p>
                  </a:txBody>
                  <a:tcPr/>
                </a:tc>
              </a:tr>
              <a:tr h="370840">
                <a:tc>
                  <a:txBody>
                    <a:bodyPr/>
                    <a:lstStyle/>
                    <a:p>
                      <a:pPr algn="ctr"/>
                      <a:r>
                        <a:rPr lang="ko-KR" altLang="en-US" dirty="0" smtClean="0"/>
                        <a:t>전체</a:t>
                      </a:r>
                      <a:endParaRPr lang="en-US" dirty="0"/>
                    </a:p>
                  </a:txBody>
                  <a:tcPr/>
                </a:tc>
                <a:tc>
                  <a:txBody>
                    <a:bodyPr/>
                    <a:lstStyle/>
                    <a:p>
                      <a:pPr algn="ctr"/>
                      <a:r>
                        <a:rPr lang="en-US" altLang="ko-KR" dirty="0" smtClean="0"/>
                        <a:t>1</a:t>
                      </a:r>
                      <a:r>
                        <a:rPr lang="ko-KR" altLang="en-US" dirty="0" smtClean="0"/>
                        <a:t>억원</a:t>
                      </a:r>
                      <a:endParaRPr lang="en-US" dirty="0"/>
                    </a:p>
                  </a:txBody>
                  <a:tcPr>
                    <a:solidFill>
                      <a:srgbClr val="FFFF00"/>
                    </a:solidFill>
                  </a:tcPr>
                </a:tc>
                <a:tc>
                  <a:txBody>
                    <a:bodyPr/>
                    <a:lstStyle/>
                    <a:p>
                      <a:pPr algn="ctr"/>
                      <a:endParaRPr lang="en-US" dirty="0"/>
                    </a:p>
                  </a:txBody>
                  <a:tcPr/>
                </a:tc>
                <a:tc>
                  <a:txBody>
                    <a:bodyPr/>
                    <a:lstStyle/>
                    <a:p>
                      <a:pPr algn="ctr"/>
                      <a:r>
                        <a:rPr lang="en-US" altLang="ko-KR" dirty="0" smtClean="0"/>
                        <a:t>8</a:t>
                      </a:r>
                      <a:r>
                        <a:rPr lang="ko-KR" altLang="en-US" dirty="0" smtClean="0"/>
                        <a:t>천만원</a:t>
                      </a:r>
                      <a:endParaRPr lang="en-US" dirty="0"/>
                    </a:p>
                  </a:txBody>
                  <a:tcPr/>
                </a:tc>
                <a:tc>
                  <a:txBody>
                    <a:bodyPr/>
                    <a:lstStyle/>
                    <a:p>
                      <a:pPr algn="ctr"/>
                      <a:endParaRPr lang="en-US" dirty="0"/>
                    </a:p>
                  </a:txBody>
                  <a:tcPr/>
                </a:tc>
              </a:tr>
            </a:tbl>
          </a:graphicData>
        </a:graphic>
      </p:graphicFrame>
    </p:spTree>
    <p:extLst>
      <p:ext uri="{BB962C8B-B14F-4D97-AF65-F5344CB8AC3E}">
        <p14:creationId xmlns:p14="http://schemas.microsoft.com/office/powerpoint/2010/main" val="10905412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628650" y="2200759"/>
            <a:ext cx="7886700" cy="1363851"/>
          </a:xfrm>
        </p:spPr>
        <p:txBody>
          <a:bodyPr/>
          <a:lstStyle/>
          <a:p>
            <a:r>
              <a:rPr kumimoji="1" lang="ko-KR" altLang="en-US" dirty="0" smtClean="0"/>
              <a:t>통계적 유의성 </a:t>
            </a:r>
            <a:r>
              <a:rPr kumimoji="1" lang="en-US" altLang="ko-KR" dirty="0" smtClean="0"/>
              <a:t>=</a:t>
            </a:r>
            <a:r>
              <a:rPr kumimoji="1" lang="ko-KR" altLang="en-US" dirty="0" smtClean="0"/>
              <a:t> 중요성 </a:t>
            </a:r>
            <a:r>
              <a:rPr kumimoji="1" lang="en-US" altLang="ko-KR" dirty="0" smtClean="0"/>
              <a:t>?</a:t>
            </a:r>
            <a:endParaRPr kumimoji="1" lang="ko-KR" altLang="en-US" dirty="0"/>
          </a:p>
        </p:txBody>
      </p:sp>
    </p:spTree>
    <p:extLst>
      <p:ext uri="{BB962C8B-B14F-4D97-AF65-F5344CB8AC3E}">
        <p14:creationId xmlns:p14="http://schemas.microsoft.com/office/powerpoint/2010/main" val="9258202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8649" y="1766808"/>
            <a:ext cx="8251879" cy="2355742"/>
          </a:xfrm>
        </p:spPr>
        <p:txBody>
          <a:bodyPr>
            <a:normAutofit/>
          </a:bodyPr>
          <a:lstStyle/>
          <a:p>
            <a:r>
              <a:rPr kumimoji="1" lang="ko-KR" altLang="en-US" sz="4200" dirty="0" smtClean="0"/>
              <a:t>아들을 낳으려면 시리얼을 먹어라</a:t>
            </a:r>
            <a:r>
              <a:rPr kumimoji="1" lang="en-US" altLang="ko-KR" sz="4200" dirty="0" smtClean="0"/>
              <a:t>?</a:t>
            </a:r>
            <a:endParaRPr kumimoji="1" lang="ko-KR" altLang="en-US" sz="4200" dirty="0"/>
          </a:p>
        </p:txBody>
      </p:sp>
    </p:spTree>
    <p:extLst>
      <p:ext uri="{BB962C8B-B14F-4D97-AF65-F5344CB8AC3E}">
        <p14:creationId xmlns:p14="http://schemas.microsoft.com/office/powerpoint/2010/main" val="7247428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내용 개체 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4948" y="1197944"/>
            <a:ext cx="7434104" cy="4351338"/>
          </a:xfrm>
        </p:spPr>
      </p:pic>
    </p:spTree>
    <p:extLst>
      <p:ext uri="{BB962C8B-B14F-4D97-AF65-F5344CB8AC3E}">
        <p14:creationId xmlns:p14="http://schemas.microsoft.com/office/powerpoint/2010/main" val="11924494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a:xfrm>
            <a:off x="2293748" y="365126"/>
            <a:ext cx="6221601" cy="1325563"/>
          </a:xfrm>
        </p:spPr>
        <p:txBody>
          <a:bodyPr/>
          <a:lstStyle/>
          <a:p>
            <a:r>
              <a:rPr kumimoji="1" lang="en-US" altLang="ko-KR" dirty="0" smtClean="0"/>
              <a:t>1995 “Pill Scare”</a:t>
            </a:r>
            <a:endParaRPr kumimoji="1" lang="ko-KR" altLang="en-US" dirty="0"/>
          </a:p>
        </p:txBody>
      </p:sp>
      <p:pic>
        <p:nvPicPr>
          <p:cNvPr id="4" name="내용 개체 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66096" y="1690689"/>
            <a:ext cx="3811807" cy="4351338"/>
          </a:xfrm>
        </p:spPr>
      </p:pic>
    </p:spTree>
    <p:extLst>
      <p:ext uri="{BB962C8B-B14F-4D97-AF65-F5344CB8AC3E}">
        <p14:creationId xmlns:p14="http://schemas.microsoft.com/office/powerpoint/2010/main" val="62870073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6444" y="1934275"/>
            <a:ext cx="4581984" cy="2474993"/>
          </a:xfrm>
          <a:prstGeom prst="rect">
            <a:avLst/>
          </a:prstGeom>
        </p:spPr>
      </p:pic>
      <p:sp>
        <p:nvSpPr>
          <p:cNvPr id="5" name="제목 4"/>
          <p:cNvSpPr>
            <a:spLocks noGrp="1"/>
          </p:cNvSpPr>
          <p:nvPr>
            <p:ph type="title"/>
          </p:nvPr>
        </p:nvSpPr>
        <p:spPr>
          <a:xfrm>
            <a:off x="2131016" y="365126"/>
            <a:ext cx="6384333" cy="1325563"/>
          </a:xfrm>
        </p:spPr>
        <p:txBody>
          <a:bodyPr/>
          <a:lstStyle/>
          <a:p>
            <a:r>
              <a:rPr kumimoji="1" lang="ko-KR" altLang="en-US" dirty="0" smtClean="0"/>
              <a:t>근거</a:t>
            </a:r>
            <a:endParaRPr kumimoji="1" lang="ko-KR" altLang="en-US" dirty="0"/>
          </a:p>
        </p:txBody>
      </p:sp>
      <p:sp>
        <p:nvSpPr>
          <p:cNvPr id="9" name="TextBox 8"/>
          <p:cNvSpPr txBox="1"/>
          <p:nvPr/>
        </p:nvSpPr>
        <p:spPr>
          <a:xfrm>
            <a:off x="3055381" y="4652854"/>
            <a:ext cx="3304110" cy="369332"/>
          </a:xfrm>
          <a:prstGeom prst="rect">
            <a:avLst/>
          </a:prstGeom>
          <a:noFill/>
        </p:spPr>
        <p:txBody>
          <a:bodyPr wrap="none" rtlCol="0">
            <a:spAutoFit/>
          </a:bodyPr>
          <a:lstStyle/>
          <a:p>
            <a:r>
              <a:rPr kumimoji="1" lang="en-US" altLang="ko-KR" dirty="0" smtClean="0"/>
              <a:t>10</a:t>
            </a:r>
            <a:r>
              <a:rPr kumimoji="1" lang="ko-KR" altLang="en-US" dirty="0" smtClean="0"/>
              <a:t>만명 당 </a:t>
            </a:r>
            <a:r>
              <a:rPr kumimoji="1" lang="en-US" altLang="ko-KR" dirty="0" smtClean="0"/>
              <a:t>15</a:t>
            </a:r>
            <a:r>
              <a:rPr kumimoji="1" lang="ko-KR" altLang="en-US" dirty="0" smtClean="0"/>
              <a:t>명 </a:t>
            </a:r>
            <a:r>
              <a:rPr kumimoji="1" lang="en-US" altLang="ko-KR" dirty="0" smtClean="0"/>
              <a:t>-&gt;</a:t>
            </a:r>
            <a:r>
              <a:rPr kumimoji="1" lang="ko-KR" altLang="en-US" dirty="0" smtClean="0"/>
              <a:t> </a:t>
            </a:r>
            <a:r>
              <a:rPr kumimoji="1" lang="en-US" altLang="ko-KR" dirty="0" smtClean="0"/>
              <a:t>7000</a:t>
            </a:r>
            <a:r>
              <a:rPr kumimoji="1" lang="ko-KR" altLang="en-US" dirty="0" smtClean="0"/>
              <a:t>명당 </a:t>
            </a:r>
            <a:r>
              <a:rPr kumimoji="1" lang="en-US" altLang="ko-KR" dirty="0" smtClean="0"/>
              <a:t>1</a:t>
            </a:r>
            <a:r>
              <a:rPr kumimoji="1" lang="ko-KR" altLang="en-US" dirty="0" smtClean="0"/>
              <a:t>명</a:t>
            </a:r>
            <a:endParaRPr kumimoji="1" lang="ko-KR" altLang="en-US" dirty="0"/>
          </a:p>
        </p:txBody>
      </p:sp>
    </p:spTree>
    <p:extLst>
      <p:ext uri="{BB962C8B-B14F-4D97-AF65-F5344CB8AC3E}">
        <p14:creationId xmlns:p14="http://schemas.microsoft.com/office/powerpoint/2010/main" val="15419026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551" y="3394130"/>
            <a:ext cx="3421562" cy="3103458"/>
          </a:xfrm>
          <a:prstGeom prst="rect">
            <a:avLst/>
          </a:prstGeom>
        </p:spPr>
      </p:pic>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551" y="1475138"/>
            <a:ext cx="3421562" cy="1988734"/>
          </a:xfrm>
          <a:prstGeom prst="rect">
            <a:avLst/>
          </a:prstGeom>
        </p:spPr>
      </p:pic>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0065" y="2307365"/>
            <a:ext cx="4375846" cy="2173529"/>
          </a:xfrm>
          <a:prstGeom prst="rect">
            <a:avLst/>
          </a:prstGeom>
        </p:spPr>
      </p:pic>
      <p:sp>
        <p:nvSpPr>
          <p:cNvPr id="7" name="제목 6"/>
          <p:cNvSpPr>
            <a:spLocks noGrp="1"/>
          </p:cNvSpPr>
          <p:nvPr>
            <p:ph type="title"/>
          </p:nvPr>
        </p:nvSpPr>
        <p:spPr>
          <a:xfrm>
            <a:off x="1030636" y="365126"/>
            <a:ext cx="7484713" cy="1325563"/>
          </a:xfrm>
        </p:spPr>
        <p:txBody>
          <a:bodyPr/>
          <a:lstStyle/>
          <a:p>
            <a:r>
              <a:rPr kumimoji="1" lang="ko-KR" altLang="en-US" dirty="0" smtClean="0"/>
              <a:t>경과</a:t>
            </a:r>
            <a:r>
              <a:rPr kumimoji="1" lang="en-US" altLang="ko-KR" dirty="0" smtClean="0"/>
              <a:t> </a:t>
            </a:r>
            <a:endParaRPr kumimoji="1" lang="ko-KR" altLang="en-US" dirty="0"/>
          </a:p>
        </p:txBody>
      </p:sp>
    </p:spTree>
    <p:extLst>
      <p:ext uri="{BB962C8B-B14F-4D97-AF65-F5344CB8AC3E}">
        <p14:creationId xmlns:p14="http://schemas.microsoft.com/office/powerpoint/2010/main" val="187684684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425844" y="365126"/>
            <a:ext cx="7089506" cy="1325563"/>
          </a:xfrm>
        </p:spPr>
        <p:txBody>
          <a:bodyPr/>
          <a:lstStyle/>
          <a:p>
            <a:r>
              <a:rPr kumimoji="1" lang="ko-KR" altLang="en-US" dirty="0" smtClean="0"/>
              <a:t>결과</a:t>
            </a:r>
            <a:endParaRPr kumimoji="1" lang="ko-KR" altLang="en-US" dirty="0"/>
          </a:p>
        </p:txBody>
      </p:sp>
      <p:grpSp>
        <p:nvGrpSpPr>
          <p:cNvPr id="8" name="그룹 7"/>
          <p:cNvGrpSpPr/>
          <p:nvPr/>
        </p:nvGrpSpPr>
        <p:grpSpPr>
          <a:xfrm>
            <a:off x="623592" y="1690689"/>
            <a:ext cx="3236488" cy="3087911"/>
            <a:chOff x="623592" y="1690689"/>
            <a:chExt cx="3236488" cy="3087911"/>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592" y="1690689"/>
              <a:ext cx="3236488" cy="2546242"/>
            </a:xfrm>
            <a:prstGeom prst="rect">
              <a:avLst/>
            </a:prstGeom>
          </p:spPr>
        </p:pic>
        <p:sp>
          <p:nvSpPr>
            <p:cNvPr id="5" name="TextBox 4"/>
            <p:cNvSpPr txBox="1"/>
            <p:nvPr/>
          </p:nvSpPr>
          <p:spPr>
            <a:xfrm>
              <a:off x="1123627" y="4409268"/>
              <a:ext cx="2568973" cy="369332"/>
            </a:xfrm>
            <a:prstGeom prst="rect">
              <a:avLst/>
            </a:prstGeom>
            <a:noFill/>
          </p:spPr>
          <p:txBody>
            <a:bodyPr wrap="none" rtlCol="0">
              <a:spAutoFit/>
            </a:bodyPr>
            <a:lstStyle/>
            <a:p>
              <a:r>
                <a:rPr kumimoji="1" lang="en-US" altLang="ko-KR" dirty="0" smtClean="0"/>
                <a:t>26,000</a:t>
              </a:r>
              <a:r>
                <a:rPr kumimoji="1" lang="ko-KR" altLang="en-US" dirty="0" smtClean="0"/>
                <a:t> </a:t>
              </a:r>
              <a:r>
                <a:rPr kumimoji="1" lang="en-US" altLang="ko-KR" dirty="0" smtClean="0"/>
                <a:t>more conceptions</a:t>
              </a:r>
              <a:endParaRPr kumimoji="1" lang="ko-KR" altLang="en-US" dirty="0"/>
            </a:p>
          </p:txBody>
        </p:sp>
      </p:grpSp>
      <p:grpSp>
        <p:nvGrpSpPr>
          <p:cNvPr id="9" name="그룹 8"/>
          <p:cNvGrpSpPr/>
          <p:nvPr/>
        </p:nvGrpSpPr>
        <p:grpSpPr>
          <a:xfrm>
            <a:off x="4739037" y="1690689"/>
            <a:ext cx="3556853" cy="3087911"/>
            <a:chOff x="4739037" y="1690689"/>
            <a:chExt cx="3556853" cy="3087911"/>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9037" y="1690689"/>
              <a:ext cx="3556853" cy="2449163"/>
            </a:xfrm>
            <a:prstGeom prst="rect">
              <a:avLst/>
            </a:prstGeom>
          </p:spPr>
        </p:pic>
        <p:sp>
          <p:nvSpPr>
            <p:cNvPr id="6" name="TextBox 5"/>
            <p:cNvSpPr txBox="1"/>
            <p:nvPr/>
          </p:nvSpPr>
          <p:spPr>
            <a:xfrm>
              <a:off x="5153186" y="4409268"/>
              <a:ext cx="2329677" cy="369332"/>
            </a:xfrm>
            <a:prstGeom prst="rect">
              <a:avLst/>
            </a:prstGeom>
            <a:noFill/>
          </p:spPr>
          <p:txBody>
            <a:bodyPr wrap="none" rtlCol="0">
              <a:spAutoFit/>
            </a:bodyPr>
            <a:lstStyle/>
            <a:p>
              <a:r>
                <a:rPr kumimoji="1" lang="en-US" altLang="ko-KR" dirty="0" smtClean="0"/>
                <a:t>13,600 more abortions</a:t>
              </a:r>
              <a:endParaRPr kumimoji="1" lang="ko-KR" altLang="en-US" dirty="0"/>
            </a:p>
          </p:txBody>
        </p:sp>
      </p:grpSp>
    </p:spTree>
    <p:extLst>
      <p:ext uri="{BB962C8B-B14F-4D97-AF65-F5344CB8AC3E}">
        <p14:creationId xmlns:p14="http://schemas.microsoft.com/office/powerpoint/2010/main" val="3061169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ko-KR" altLang="en-US" dirty="0" smtClean="0"/>
              <a:t>결과 </a:t>
            </a:r>
            <a:r>
              <a:rPr kumimoji="1" lang="en-US" altLang="ko-KR" dirty="0" smtClean="0"/>
              <a:t>2</a:t>
            </a:r>
            <a:endParaRPr kumimoji="1" lang="ko-KR" altLang="en-US" dirty="0"/>
          </a:p>
        </p:txBody>
      </p:sp>
      <p:sp>
        <p:nvSpPr>
          <p:cNvPr id="4" name="내용 개체 틀 3"/>
          <p:cNvSpPr>
            <a:spLocks noGrp="1"/>
          </p:cNvSpPr>
          <p:nvPr>
            <p:ph idx="1"/>
          </p:nvPr>
        </p:nvSpPr>
        <p:spPr/>
        <p:txBody>
          <a:bodyPr/>
          <a:lstStyle/>
          <a:p>
            <a:r>
              <a:rPr kumimoji="1" lang="ko-KR" altLang="en-US" dirty="0" smtClean="0"/>
              <a:t>혈전증으로 인한 사망 감소 효과 </a:t>
            </a:r>
            <a:r>
              <a:rPr kumimoji="1" lang="en-US" altLang="ko-KR" dirty="0" smtClean="0"/>
              <a:t>:</a:t>
            </a:r>
            <a:r>
              <a:rPr kumimoji="1" lang="ko-KR" altLang="en-US" dirty="0" smtClean="0"/>
              <a:t> </a:t>
            </a:r>
            <a:r>
              <a:rPr kumimoji="1" lang="en-US" altLang="ko-KR" dirty="0" smtClean="0"/>
              <a:t>1</a:t>
            </a:r>
            <a:r>
              <a:rPr kumimoji="1" lang="ko-KR" altLang="en-US" dirty="0" smtClean="0"/>
              <a:t>명</a:t>
            </a:r>
            <a:endParaRPr kumimoji="1" lang="ko-KR" altLang="en-US" dirty="0"/>
          </a:p>
        </p:txBody>
      </p:sp>
      <p:sp>
        <p:nvSpPr>
          <p:cNvPr id="5" name="TextBox 4"/>
          <p:cNvSpPr txBox="1"/>
          <p:nvPr/>
        </p:nvSpPr>
        <p:spPr>
          <a:xfrm>
            <a:off x="2179122" y="3241964"/>
            <a:ext cx="4785756" cy="1107996"/>
          </a:xfrm>
          <a:prstGeom prst="rect">
            <a:avLst/>
          </a:prstGeom>
          <a:noFill/>
        </p:spPr>
        <p:txBody>
          <a:bodyPr wrap="square" rtlCol="0">
            <a:spAutoFit/>
          </a:bodyPr>
          <a:lstStyle/>
          <a:p>
            <a:r>
              <a:rPr kumimoji="1" lang="ko-KR" altLang="en-US" sz="6600" dirty="0" smtClean="0"/>
              <a:t>뭣이 중헌디</a:t>
            </a:r>
            <a:r>
              <a:rPr kumimoji="1" lang="en-US" altLang="ko-KR" sz="6600" dirty="0" smtClean="0"/>
              <a:t>?</a:t>
            </a:r>
            <a:endParaRPr kumimoji="1" lang="ko-KR" altLang="en-US" sz="6600" dirty="0"/>
          </a:p>
        </p:txBody>
      </p:sp>
    </p:spTree>
    <p:extLst>
      <p:ext uri="{BB962C8B-B14F-4D97-AF65-F5344CB8AC3E}">
        <p14:creationId xmlns:p14="http://schemas.microsoft.com/office/powerpoint/2010/main" val="2120436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689314" y="365126"/>
            <a:ext cx="6826035" cy="1325563"/>
          </a:xfrm>
        </p:spPr>
        <p:txBody>
          <a:bodyPr/>
          <a:lstStyle/>
          <a:p>
            <a:r>
              <a:rPr kumimoji="1" lang="ko-KR" altLang="en-US" dirty="0" smtClean="0"/>
              <a:t>영아사망률 비교 </a:t>
            </a:r>
            <a:endParaRPr kumimoji="1" lang="ko-KR" altLang="en-US"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7746" y="1585563"/>
            <a:ext cx="6188508" cy="4179807"/>
          </a:xfrm>
          <a:prstGeom prst="rect">
            <a:avLst/>
          </a:prstGeom>
        </p:spPr>
      </p:pic>
    </p:spTree>
    <p:extLst>
      <p:ext uri="{BB962C8B-B14F-4D97-AF65-F5344CB8AC3E}">
        <p14:creationId xmlns:p14="http://schemas.microsoft.com/office/powerpoint/2010/main" val="57878989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smtClean="0"/>
              <a:t>10</a:t>
            </a:r>
            <a:r>
              <a:rPr kumimoji="1" lang="ko-KR" altLang="en-US" dirty="0" smtClean="0"/>
              <a:t>만명당 사망</a:t>
            </a:r>
            <a:endParaRPr kumimoji="1" lang="ko-KR" altLang="en-US" dirty="0"/>
          </a:p>
        </p:txBody>
      </p:sp>
      <p:sp>
        <p:nvSpPr>
          <p:cNvPr id="4" name="내용 개체 틀 3"/>
          <p:cNvSpPr>
            <a:spLocks noGrp="1"/>
          </p:cNvSpPr>
          <p:nvPr>
            <p:ph idx="1"/>
          </p:nvPr>
        </p:nvSpPr>
        <p:spPr/>
        <p:txBody>
          <a:bodyPr>
            <a:normAutofit/>
          </a:bodyPr>
          <a:lstStyle/>
          <a:p>
            <a:r>
              <a:rPr kumimoji="1" lang="ko-KR" altLang="en-US" dirty="0" smtClean="0"/>
              <a:t>탁아소 </a:t>
            </a:r>
            <a:r>
              <a:rPr kumimoji="1" lang="en-US" altLang="ko-KR" dirty="0" smtClean="0"/>
              <a:t>:</a:t>
            </a:r>
            <a:r>
              <a:rPr kumimoji="1" lang="ko-KR" altLang="en-US" dirty="0" smtClean="0"/>
              <a:t> </a:t>
            </a:r>
            <a:r>
              <a:rPr kumimoji="1" lang="en-US" altLang="ko-KR" dirty="0" smtClean="0"/>
              <a:t>0.23</a:t>
            </a:r>
          </a:p>
          <a:p>
            <a:r>
              <a:rPr kumimoji="1" lang="en-US" altLang="ko-KR" dirty="0" smtClean="0"/>
              <a:t>In-home care : 1.6</a:t>
            </a:r>
          </a:p>
          <a:p>
            <a:endParaRPr kumimoji="1" lang="en-US" altLang="ko-KR" dirty="0"/>
          </a:p>
          <a:p>
            <a:r>
              <a:rPr kumimoji="1" lang="ko-KR" altLang="en-US" dirty="0" smtClean="0"/>
              <a:t>약 </a:t>
            </a:r>
            <a:r>
              <a:rPr kumimoji="1" lang="en-US" altLang="ko-KR" dirty="0" smtClean="0"/>
              <a:t>6</a:t>
            </a:r>
            <a:r>
              <a:rPr kumimoji="1" lang="ko-KR" altLang="en-US" dirty="0" smtClean="0"/>
              <a:t>배</a:t>
            </a:r>
            <a:endParaRPr kumimoji="1" lang="ko-KR" altLang="en-US"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593096"/>
            <a:ext cx="4050819" cy="2616901"/>
          </a:xfrm>
          <a:prstGeom prst="rect">
            <a:avLst/>
          </a:prstGeom>
        </p:spPr>
      </p:pic>
    </p:spTree>
    <p:extLst>
      <p:ext uri="{BB962C8B-B14F-4D97-AF65-F5344CB8AC3E}">
        <p14:creationId xmlns:p14="http://schemas.microsoft.com/office/powerpoint/2010/main" val="140842222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smtClean="0"/>
              <a:t>10</a:t>
            </a:r>
            <a:r>
              <a:rPr kumimoji="1" lang="ko-KR" altLang="en-US" dirty="0" smtClean="0"/>
              <a:t>만명당 사망</a:t>
            </a:r>
            <a:endParaRPr kumimoji="1" lang="ko-KR" altLang="en-US" dirty="0"/>
          </a:p>
        </p:txBody>
      </p:sp>
      <p:sp>
        <p:nvSpPr>
          <p:cNvPr id="4" name="내용 개체 틀 3"/>
          <p:cNvSpPr>
            <a:spLocks noGrp="1"/>
          </p:cNvSpPr>
          <p:nvPr>
            <p:ph idx="1"/>
          </p:nvPr>
        </p:nvSpPr>
        <p:spPr/>
        <p:txBody>
          <a:bodyPr>
            <a:normAutofit lnSpcReduction="10000"/>
          </a:bodyPr>
          <a:lstStyle/>
          <a:p>
            <a:r>
              <a:rPr kumimoji="1" lang="ko-KR" altLang="en-US" dirty="0" smtClean="0"/>
              <a:t>탁아소 </a:t>
            </a:r>
            <a:r>
              <a:rPr kumimoji="1" lang="en-US" altLang="ko-KR" dirty="0" smtClean="0"/>
              <a:t>:</a:t>
            </a:r>
            <a:r>
              <a:rPr kumimoji="1" lang="ko-KR" altLang="en-US" dirty="0" smtClean="0"/>
              <a:t> </a:t>
            </a:r>
            <a:r>
              <a:rPr kumimoji="1" lang="en-US" altLang="ko-KR" dirty="0" smtClean="0"/>
              <a:t>0.23</a:t>
            </a:r>
          </a:p>
          <a:p>
            <a:r>
              <a:rPr kumimoji="1" lang="en-US" altLang="ko-KR" dirty="0" smtClean="0"/>
              <a:t>In-home care : 1.6</a:t>
            </a:r>
          </a:p>
          <a:p>
            <a:endParaRPr kumimoji="1" lang="en-US" altLang="ko-KR" dirty="0"/>
          </a:p>
          <a:p>
            <a:r>
              <a:rPr kumimoji="1" lang="ko-KR" altLang="en-US" dirty="0" smtClean="0"/>
              <a:t>약 </a:t>
            </a:r>
            <a:r>
              <a:rPr kumimoji="1" lang="en-US" altLang="ko-KR" dirty="0" smtClean="0"/>
              <a:t>6</a:t>
            </a:r>
            <a:r>
              <a:rPr kumimoji="1" lang="ko-KR" altLang="en-US" dirty="0" smtClean="0"/>
              <a:t>배지만 연간 </a:t>
            </a:r>
            <a:r>
              <a:rPr kumimoji="1" lang="en-US" altLang="ko-KR" dirty="0" smtClean="0"/>
              <a:t>12</a:t>
            </a:r>
            <a:r>
              <a:rPr kumimoji="1" lang="ko-KR" altLang="en-US" dirty="0" smtClean="0"/>
              <a:t>건</a:t>
            </a:r>
            <a:endParaRPr kumimoji="1" lang="en-US" altLang="ko-KR" dirty="0" smtClean="0"/>
          </a:p>
          <a:p>
            <a:endParaRPr kumimoji="1" lang="en-US" altLang="ko-KR" dirty="0"/>
          </a:p>
          <a:p>
            <a:endParaRPr kumimoji="1" lang="en-US" altLang="ko-KR" dirty="0" smtClean="0"/>
          </a:p>
          <a:p>
            <a:r>
              <a:rPr kumimoji="1" lang="ko-KR" altLang="en-US" dirty="0" smtClean="0"/>
              <a:t>사고로 죽은 경우</a:t>
            </a:r>
            <a:r>
              <a:rPr kumimoji="1" lang="en-US" altLang="ko-KR" dirty="0" smtClean="0"/>
              <a:t>(</a:t>
            </a:r>
            <a:r>
              <a:rPr kumimoji="1" lang="ko-KR" altLang="en-US" dirty="0" smtClean="0"/>
              <a:t>주로 침구에 숨이 막힘</a:t>
            </a:r>
            <a:r>
              <a:rPr kumimoji="1" lang="en-US" altLang="ko-KR" dirty="0" smtClean="0"/>
              <a:t>)</a:t>
            </a:r>
            <a:r>
              <a:rPr kumimoji="1" lang="ko-KR" altLang="en-US" dirty="0" smtClean="0"/>
              <a:t> </a:t>
            </a:r>
            <a:r>
              <a:rPr kumimoji="1" lang="en-US" altLang="ko-KR" dirty="0" smtClean="0"/>
              <a:t>1110</a:t>
            </a:r>
            <a:r>
              <a:rPr kumimoji="1" lang="ko-KR" altLang="en-US" dirty="0" smtClean="0"/>
              <a:t>명</a:t>
            </a:r>
            <a:endParaRPr kumimoji="1" lang="en-US" altLang="ko-KR" dirty="0" smtClean="0"/>
          </a:p>
          <a:p>
            <a:r>
              <a:rPr kumimoji="1" lang="ko-KR" altLang="en-US" dirty="0" smtClean="0"/>
              <a:t>영아돌연사 증후군 </a:t>
            </a:r>
            <a:r>
              <a:rPr kumimoji="1" lang="en-US" altLang="ko-KR" dirty="0" smtClean="0"/>
              <a:t>2063</a:t>
            </a:r>
            <a:r>
              <a:rPr kumimoji="1" lang="ko-KR" altLang="en-US" dirty="0" smtClean="0"/>
              <a:t>명</a:t>
            </a:r>
            <a:endParaRPr kumimoji="1" lang="en-US" altLang="ko-KR" dirty="0" smtClean="0"/>
          </a:p>
          <a:p>
            <a:r>
              <a:rPr kumimoji="1" lang="ko-KR" altLang="en-US" dirty="0" smtClean="0"/>
              <a:t>교통사고 </a:t>
            </a:r>
            <a:r>
              <a:rPr kumimoji="1" lang="en-US" altLang="ko-KR" dirty="0" smtClean="0"/>
              <a:t>79</a:t>
            </a:r>
            <a:r>
              <a:rPr kumimoji="1" lang="ko-KR" altLang="en-US" dirty="0" smtClean="0"/>
              <a:t>명 </a:t>
            </a:r>
            <a:endParaRPr kumimoji="1" lang="en-US" altLang="ko-KR" dirty="0"/>
          </a:p>
          <a:p>
            <a:endParaRPr kumimoji="1" lang="ko-KR" altLang="en-US"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593096"/>
            <a:ext cx="4050819" cy="2616901"/>
          </a:xfrm>
          <a:prstGeom prst="rect">
            <a:avLst/>
          </a:prstGeom>
        </p:spPr>
      </p:pic>
    </p:spTree>
    <p:extLst>
      <p:ext uri="{BB962C8B-B14F-4D97-AF65-F5344CB8AC3E}">
        <p14:creationId xmlns:p14="http://schemas.microsoft.com/office/powerpoint/2010/main" val="196287813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dirty="0" smtClean="0"/>
              <a:t>통계적 유의성 </a:t>
            </a:r>
            <a:r>
              <a:rPr kumimoji="1" lang="en-US" altLang="ko-KR" dirty="0" smtClean="0"/>
              <a:t>=</a:t>
            </a:r>
            <a:r>
              <a:rPr kumimoji="1" lang="ko-KR" altLang="en-US" dirty="0" smtClean="0"/>
              <a:t> 중요성</a:t>
            </a:r>
            <a:r>
              <a:rPr kumimoji="1" lang="en-US" altLang="ko-KR" dirty="0" smtClean="0"/>
              <a:t>?</a:t>
            </a:r>
            <a:r>
              <a:rPr kumimoji="1" lang="ko-KR" altLang="en-US" dirty="0" smtClean="0"/>
              <a:t> </a:t>
            </a:r>
            <a:endParaRPr kumimoji="1" lang="ko-KR" altLang="en-US" dirty="0"/>
          </a:p>
        </p:txBody>
      </p:sp>
      <p:sp>
        <p:nvSpPr>
          <p:cNvPr id="3" name="내용 개체 틀 2"/>
          <p:cNvSpPr>
            <a:spLocks noGrp="1"/>
          </p:cNvSpPr>
          <p:nvPr>
            <p:ph idx="1"/>
          </p:nvPr>
        </p:nvSpPr>
        <p:spPr>
          <a:xfrm>
            <a:off x="628650" y="2014779"/>
            <a:ext cx="7886700" cy="4162183"/>
          </a:xfrm>
        </p:spPr>
        <p:txBody>
          <a:bodyPr/>
          <a:lstStyle/>
          <a:p>
            <a:r>
              <a:rPr kumimoji="1" lang="ko-KR" altLang="en-US" dirty="0" smtClean="0"/>
              <a:t>통계적으로 유의하다고 해서 중요한 것은 </a:t>
            </a:r>
            <a:r>
              <a:rPr kumimoji="1" lang="ko-KR" altLang="en-US" smtClean="0"/>
              <a:t>아니다 </a:t>
            </a:r>
            <a:endParaRPr kumimoji="1" lang="en-US" altLang="ko-KR" dirty="0" smtClean="0"/>
          </a:p>
        </p:txBody>
      </p:sp>
    </p:spTree>
    <p:extLst>
      <p:ext uri="{BB962C8B-B14F-4D97-AF65-F5344CB8AC3E}">
        <p14:creationId xmlns:p14="http://schemas.microsoft.com/office/powerpoint/2010/main" val="978543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 y="0"/>
            <a:ext cx="8590617" cy="6858000"/>
          </a:xfrm>
          <a:prstGeom prst="rect">
            <a:avLst/>
          </a:prstGeom>
        </p:spPr>
      </p:pic>
    </p:spTree>
    <p:extLst>
      <p:ext uri="{BB962C8B-B14F-4D97-AF65-F5344CB8AC3E}">
        <p14:creationId xmlns:p14="http://schemas.microsoft.com/office/powerpoint/2010/main" val="19995523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660293" y="2310809"/>
            <a:ext cx="8302732" cy="1984966"/>
          </a:xfrm>
        </p:spPr>
        <p:txBody>
          <a:bodyPr>
            <a:normAutofit/>
          </a:bodyPr>
          <a:lstStyle/>
          <a:p>
            <a:r>
              <a:rPr kumimoji="1" lang="ko-KR" altLang="en-US" dirty="0" smtClean="0"/>
              <a:t>생체인증은 안전할까</a:t>
            </a:r>
            <a:r>
              <a:rPr kumimoji="1" lang="en-US" altLang="ko-KR" dirty="0" smtClean="0"/>
              <a:t>?</a:t>
            </a:r>
            <a:br>
              <a:rPr kumimoji="1" lang="en-US" altLang="ko-KR" dirty="0" smtClean="0"/>
            </a:br>
            <a:r>
              <a:rPr kumimoji="1" lang="en-US" altLang="ko-KR" dirty="0" smtClean="0"/>
              <a:t/>
            </a:r>
            <a:br>
              <a:rPr kumimoji="1" lang="en-US" altLang="ko-KR" dirty="0" smtClean="0"/>
            </a:br>
            <a:r>
              <a:rPr kumimoji="1" lang="en-US" altLang="ko-KR" dirty="0" smtClean="0"/>
              <a:t>			-  </a:t>
            </a:r>
            <a:r>
              <a:rPr kumimoji="1" lang="ko-KR" altLang="en-US" dirty="0" smtClean="0"/>
              <a:t>지문</a:t>
            </a:r>
            <a:r>
              <a:rPr kumimoji="1" lang="en-US" altLang="ko-KR" dirty="0" smtClean="0"/>
              <a:t>,</a:t>
            </a:r>
            <a:r>
              <a:rPr kumimoji="1" lang="ko-KR" altLang="en-US" dirty="0" smtClean="0"/>
              <a:t> </a:t>
            </a:r>
            <a:r>
              <a:rPr kumimoji="1" lang="en-US" altLang="ko-KR" dirty="0" smtClean="0"/>
              <a:t>DNA,…</a:t>
            </a:r>
            <a:endParaRPr kumimoji="1" lang="ko-KR" altLang="en-US" dirty="0"/>
          </a:p>
        </p:txBody>
      </p:sp>
    </p:spTree>
    <p:extLst>
      <p:ext uri="{BB962C8B-B14F-4D97-AF65-F5344CB8AC3E}">
        <p14:creationId xmlns:p14="http://schemas.microsoft.com/office/powerpoint/2010/main" val="29120608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dirty="0" smtClean="0"/>
              <a:t>생일이 같은 확률은</a:t>
            </a:r>
            <a:r>
              <a:rPr kumimoji="1" lang="en-US" altLang="ko-KR" dirty="0" smtClean="0"/>
              <a:t>?</a:t>
            </a:r>
            <a:endParaRPr kumimoji="1" lang="ko-KR" altLang="en-US" dirty="0"/>
          </a:p>
        </p:txBody>
      </p:sp>
      <p:sp>
        <p:nvSpPr>
          <p:cNvPr id="3" name="내용 개체 틀 2"/>
          <p:cNvSpPr>
            <a:spLocks noGrp="1"/>
          </p:cNvSpPr>
          <p:nvPr>
            <p:ph idx="1"/>
          </p:nvPr>
        </p:nvSpPr>
        <p:spPr>
          <a:xfrm>
            <a:off x="628650" y="1825625"/>
            <a:ext cx="7886700" cy="3350809"/>
          </a:xfrm>
        </p:spPr>
        <p:txBody>
          <a:bodyPr/>
          <a:lstStyle/>
          <a:p>
            <a:r>
              <a:rPr kumimoji="1" lang="ko-KR" altLang="en-US" dirty="0" smtClean="0"/>
              <a:t>한 반에 </a:t>
            </a:r>
            <a:r>
              <a:rPr kumimoji="1" lang="en-US" altLang="ko-KR" dirty="0" smtClean="0"/>
              <a:t>23</a:t>
            </a:r>
            <a:r>
              <a:rPr kumimoji="1" lang="ko-KR" altLang="en-US" dirty="0" smtClean="0"/>
              <a:t>명의 학생이 있다</a:t>
            </a:r>
            <a:r>
              <a:rPr kumimoji="1" lang="en-US" altLang="ko-KR" dirty="0" smtClean="0"/>
              <a:t>.</a:t>
            </a:r>
            <a:r>
              <a:rPr kumimoji="1" lang="ko-KR" altLang="en-US" dirty="0" smtClean="0"/>
              <a:t> 이 학생들 중에 생일이 같은 사람이 있을 확률은</a:t>
            </a:r>
            <a:r>
              <a:rPr kumimoji="1" lang="en-US" altLang="ko-KR" dirty="0" smtClean="0"/>
              <a:t>?</a:t>
            </a:r>
            <a:r>
              <a:rPr kumimoji="1" lang="ko-KR" altLang="en-US" dirty="0" smtClean="0"/>
              <a:t> 단 윤년은 고려하지 않는다</a:t>
            </a:r>
            <a:r>
              <a:rPr kumimoji="1" lang="en-US" altLang="ko-KR" dirty="0" smtClean="0"/>
              <a:t>.</a:t>
            </a:r>
          </a:p>
          <a:p>
            <a:endParaRPr kumimoji="1" lang="en-US" altLang="ko-KR" dirty="0"/>
          </a:p>
          <a:p>
            <a:r>
              <a:rPr kumimoji="1" lang="ko-KR" altLang="en-US" dirty="0" smtClean="0"/>
              <a:t>한 </a:t>
            </a:r>
            <a:r>
              <a:rPr kumimoji="1" lang="ko-KR" altLang="en-US" dirty="0"/>
              <a:t>반에 </a:t>
            </a:r>
            <a:r>
              <a:rPr kumimoji="1" lang="en-US" altLang="ko-KR" dirty="0" smtClean="0"/>
              <a:t>50</a:t>
            </a:r>
            <a:r>
              <a:rPr kumimoji="1" lang="ko-KR" altLang="en-US" dirty="0" smtClean="0"/>
              <a:t>명의 </a:t>
            </a:r>
            <a:r>
              <a:rPr kumimoji="1" lang="ko-KR" altLang="en-US" dirty="0"/>
              <a:t>학생이 있다</a:t>
            </a:r>
            <a:r>
              <a:rPr kumimoji="1" lang="en-US" altLang="ko-KR" dirty="0"/>
              <a:t>.</a:t>
            </a:r>
            <a:r>
              <a:rPr kumimoji="1" lang="ko-KR" altLang="en-US" dirty="0"/>
              <a:t> 이 학생들 중에 생일이 같은 사람이 있을 확률은</a:t>
            </a:r>
            <a:r>
              <a:rPr kumimoji="1" lang="en-US" altLang="ko-KR" dirty="0"/>
              <a:t>?</a:t>
            </a:r>
            <a:endParaRPr kumimoji="1" lang="ko-KR" altLang="en-US" dirty="0"/>
          </a:p>
          <a:p>
            <a:endParaRPr kumimoji="1" lang="ko-KR" altLang="en-US" dirty="0"/>
          </a:p>
        </p:txBody>
      </p:sp>
    </p:spTree>
    <p:extLst>
      <p:ext uri="{BB962C8B-B14F-4D97-AF65-F5344CB8AC3E}">
        <p14:creationId xmlns:p14="http://schemas.microsoft.com/office/powerpoint/2010/main" val="105253227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628650" y="658678"/>
            <a:ext cx="7886700" cy="5518285"/>
          </a:xfrm>
        </p:spPr>
        <p:txBody>
          <a:bodyPr/>
          <a:lstStyle/>
          <a:p>
            <a:r>
              <a:rPr kumimoji="1" lang="ko-KR" altLang="en-US" dirty="0" smtClean="0"/>
              <a:t>두 사람이 있는 경우 생일이 같은 확률은</a:t>
            </a:r>
            <a:r>
              <a:rPr kumimoji="1" lang="en-US" altLang="ko-KR" dirty="0" smtClean="0"/>
              <a:t>?</a:t>
            </a:r>
          </a:p>
          <a:p>
            <a:pPr marL="0" indent="0">
              <a:buNone/>
            </a:pPr>
            <a:r>
              <a:rPr kumimoji="1" lang="en-US" altLang="ko-KR" dirty="0" smtClean="0"/>
              <a:t>=</a:t>
            </a:r>
            <a:r>
              <a:rPr kumimoji="1" lang="ko-KR" altLang="en-US" dirty="0" smtClean="0"/>
              <a:t> </a:t>
            </a:r>
            <a:r>
              <a:rPr kumimoji="1" lang="en-US" altLang="ko-KR" dirty="0" smtClean="0"/>
              <a:t>1/365</a:t>
            </a:r>
          </a:p>
          <a:p>
            <a:endParaRPr kumimoji="1" lang="en-US" altLang="ko-KR" dirty="0"/>
          </a:p>
          <a:p>
            <a:r>
              <a:rPr kumimoji="1" lang="ko-KR" altLang="en-US" dirty="0" smtClean="0"/>
              <a:t>세사람이 있을 경우 </a:t>
            </a:r>
            <a:r>
              <a:rPr kumimoji="1" lang="ko-KR" altLang="en-US" dirty="0"/>
              <a:t>생일이 같은 </a:t>
            </a:r>
            <a:r>
              <a:rPr kumimoji="1" lang="ko-KR" altLang="en-US" dirty="0" smtClean="0"/>
              <a:t>사람이 있을 확률은</a:t>
            </a:r>
            <a:r>
              <a:rPr kumimoji="1" lang="en-US" altLang="ko-KR" dirty="0" smtClean="0"/>
              <a:t>?</a:t>
            </a:r>
            <a:r>
              <a:rPr kumimoji="1" lang="ko-KR" altLang="en-US" dirty="0" smtClean="0"/>
              <a:t> </a:t>
            </a:r>
            <a:endParaRPr kumimoji="1" lang="en-US" altLang="ko-KR" dirty="0" smtClean="0"/>
          </a:p>
          <a:p>
            <a:pPr marL="0" indent="0">
              <a:buNone/>
            </a:pPr>
            <a:r>
              <a:rPr kumimoji="1" lang="en-US" altLang="ko-KR" dirty="0" smtClean="0"/>
              <a:t>=</a:t>
            </a:r>
            <a:r>
              <a:rPr kumimoji="1" lang="ko-KR" altLang="en-US" dirty="0" smtClean="0"/>
              <a:t> </a:t>
            </a:r>
            <a:r>
              <a:rPr kumimoji="1" lang="en-US" altLang="ko-KR" dirty="0" smtClean="0"/>
              <a:t>(</a:t>
            </a:r>
            <a:r>
              <a:rPr kumimoji="1" lang="ko-KR" altLang="en-US" dirty="0" smtClean="0"/>
              <a:t>전체 </a:t>
            </a:r>
            <a:r>
              <a:rPr kumimoji="1" lang="en-US" altLang="ko-KR" dirty="0" smtClean="0"/>
              <a:t>-</a:t>
            </a:r>
            <a:r>
              <a:rPr kumimoji="1" lang="ko-KR" altLang="en-US" dirty="0" smtClean="0"/>
              <a:t> 세사람의 생일이 모두 다를 경우</a:t>
            </a:r>
            <a:r>
              <a:rPr kumimoji="1" lang="en-US" altLang="ko-KR" dirty="0" smtClean="0"/>
              <a:t>)/</a:t>
            </a:r>
            <a:r>
              <a:rPr kumimoji="1" lang="ko-KR" altLang="en-US" dirty="0" smtClean="0"/>
              <a:t>전체</a:t>
            </a:r>
            <a:endParaRPr kumimoji="1" lang="en-US" altLang="ko-KR" dirty="0" smtClean="0"/>
          </a:p>
          <a:p>
            <a:pPr marL="0" indent="0">
              <a:buNone/>
            </a:pPr>
            <a:r>
              <a:rPr kumimoji="1" lang="en-US" altLang="ko-KR" dirty="0" smtClean="0"/>
              <a:t>=(365</a:t>
            </a:r>
            <a:r>
              <a:rPr kumimoji="1" lang="en-US" altLang="ko-KR" baseline="30000" dirty="0" smtClean="0"/>
              <a:t>3</a:t>
            </a:r>
            <a:r>
              <a:rPr kumimoji="1" lang="en-US" altLang="ko-KR" dirty="0" smtClean="0"/>
              <a:t>-365</a:t>
            </a:r>
            <a:r>
              <a:rPr kumimoji="1" lang="ko-KR" altLang="en-US" dirty="0" smtClean="0"/>
              <a:t>✕</a:t>
            </a:r>
            <a:r>
              <a:rPr kumimoji="1" lang="en-US" altLang="ko-KR" dirty="0" smtClean="0"/>
              <a:t>364</a:t>
            </a:r>
            <a:r>
              <a:rPr kumimoji="1" lang="ko-KR" altLang="en-US" dirty="0" smtClean="0"/>
              <a:t>✕</a:t>
            </a:r>
            <a:r>
              <a:rPr kumimoji="1" lang="en-US" altLang="ko-KR" dirty="0" smtClean="0"/>
              <a:t>365)</a:t>
            </a:r>
            <a:r>
              <a:rPr kumimoji="1" lang="ko-KR" altLang="en-US" dirty="0" smtClean="0"/>
              <a:t>➗</a:t>
            </a:r>
            <a:r>
              <a:rPr kumimoji="1" lang="en-US" altLang="ko-KR" dirty="0" smtClean="0"/>
              <a:t>365</a:t>
            </a:r>
            <a:r>
              <a:rPr kumimoji="1" lang="en-US" altLang="ko-KR" baseline="30000" dirty="0" smtClean="0"/>
              <a:t>3</a:t>
            </a:r>
            <a:endParaRPr kumimoji="1" lang="en-US" altLang="ko-KR" dirty="0" smtClean="0"/>
          </a:p>
          <a:p>
            <a:pPr marL="0" indent="0">
              <a:buNone/>
            </a:pPr>
            <a:r>
              <a:rPr kumimoji="1" lang="en-US" altLang="ko-KR" dirty="0" smtClean="0"/>
              <a:t>=</a:t>
            </a:r>
            <a:r>
              <a:rPr kumimoji="1" lang="ko-KR" altLang="en-US" dirty="0" smtClean="0"/>
              <a:t> </a:t>
            </a:r>
            <a:r>
              <a:rPr kumimoji="1" lang="en-US" altLang="ko-KR" dirty="0" smtClean="0"/>
              <a:t>398,945</a:t>
            </a:r>
            <a:r>
              <a:rPr kumimoji="1" lang="ko-KR" altLang="en-US" dirty="0" smtClean="0"/>
              <a:t>➗</a:t>
            </a:r>
            <a:r>
              <a:rPr kumimoji="1" lang="en-US" altLang="ko-KR" dirty="0" smtClean="0"/>
              <a:t>48,627,125=0.0082</a:t>
            </a:r>
          </a:p>
          <a:p>
            <a:pPr marL="0" indent="0">
              <a:buNone/>
            </a:pPr>
            <a:r>
              <a:rPr kumimoji="1" lang="en-US" altLang="ko-KR" dirty="0" smtClean="0"/>
              <a:t>=0.82%</a:t>
            </a:r>
          </a:p>
        </p:txBody>
      </p:sp>
    </p:spTree>
    <p:extLst>
      <p:ext uri="{BB962C8B-B14F-4D97-AF65-F5344CB8AC3E}">
        <p14:creationId xmlns:p14="http://schemas.microsoft.com/office/powerpoint/2010/main" val="120697852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393" y="787683"/>
            <a:ext cx="7222210" cy="5255521"/>
          </a:xfrm>
          <a:prstGeom prst="rect">
            <a:avLst/>
          </a:prstGeom>
        </p:spPr>
      </p:pic>
    </p:spTree>
    <p:extLst>
      <p:ext uri="{BB962C8B-B14F-4D97-AF65-F5344CB8AC3E}">
        <p14:creationId xmlns:p14="http://schemas.microsoft.com/office/powerpoint/2010/main" val="87549678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dirty="0" smtClean="0"/>
              <a:t>일치하는 사람이 생길 경우</a:t>
            </a:r>
            <a:endParaRPr kumimoji="1"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lstStyle/>
              <a:p>
                <a:r>
                  <a:rPr kumimoji="1" lang="ko-KR" altLang="en-US" dirty="0" smtClean="0"/>
                  <a:t>경우의 수가 </a:t>
                </a:r>
                <a:r>
                  <a:rPr kumimoji="1" lang="en-US" altLang="ko-KR" dirty="0" smtClean="0"/>
                  <a:t>n</a:t>
                </a:r>
                <a:r>
                  <a:rPr kumimoji="1" lang="ko-KR" altLang="en-US" dirty="0" smtClean="0"/>
                  <a:t>가지가 있을 때 일치하는 사람이 생길 확률이 </a:t>
                </a:r>
                <a:r>
                  <a:rPr kumimoji="1" lang="en-US" altLang="ko-KR" dirty="0" smtClean="0"/>
                  <a:t>50%</a:t>
                </a:r>
                <a:r>
                  <a:rPr kumimoji="1" lang="ko-KR" altLang="en-US" dirty="0" smtClean="0"/>
                  <a:t>가 되는 것은 </a:t>
                </a:r>
                <a:endParaRPr kumimoji="1" lang="en-US" altLang="ko-KR" dirty="0" smtClean="0"/>
              </a:p>
              <a:p>
                <a:r>
                  <a:rPr kumimoji="1" lang="en-US" altLang="ko-KR" dirty="0" smtClean="0"/>
                  <a:t>1.18 </a:t>
                </a:r>
                <a:r>
                  <a:rPr kumimoji="1" lang="ko-KR" altLang="en-US" dirty="0"/>
                  <a:t>✕</a:t>
                </a:r>
                <a:r>
                  <a:rPr lang="en-US" dirty="0"/>
                  <a:t> </a:t>
                </a:r>
                <a14:m>
                  <m:oMath xmlns:m="http://schemas.openxmlformats.org/officeDocument/2006/math">
                    <m:rad>
                      <m:radPr>
                        <m:degHide m:val="on"/>
                        <m:ctrlPr>
                          <a:rPr lang="en-US" i="1">
                            <a:latin typeface="Cambria Math" charset="0"/>
                          </a:rPr>
                        </m:ctrlPr>
                      </m:radPr>
                      <m:deg/>
                      <m:e>
                        <m:r>
                          <a:rPr lang="en-US" i="1">
                            <a:latin typeface="Cambria Math" charset="0"/>
                          </a:rPr>
                          <m:t>𝑛</m:t>
                        </m:r>
                      </m:e>
                    </m:rad>
                  </m:oMath>
                </a14:m>
                <a:endParaRPr kumimoji="1" lang="en-US" altLang="ko-KR" dirty="0" smtClean="0"/>
              </a:p>
              <a:p>
                <a:endParaRPr kumimoji="1" lang="en-US" altLang="ko-KR" dirty="0" smtClean="0"/>
              </a:p>
              <a:p>
                <a:r>
                  <a:rPr kumimoji="1" lang="ko-KR" altLang="en-US" dirty="0" smtClean="0"/>
                  <a:t>생일의 경우  </a:t>
                </a:r>
                <a:r>
                  <a:rPr kumimoji="1" lang="en-US" altLang="ko-KR" dirty="0" smtClean="0"/>
                  <a:t>1.18</a:t>
                </a:r>
                <a:r>
                  <a:rPr kumimoji="1" lang="ko-KR" altLang="en-US" dirty="0"/>
                  <a:t> </a:t>
                </a:r>
                <a:r>
                  <a:rPr kumimoji="1" lang="ko-KR" altLang="en-US" dirty="0" smtClean="0"/>
                  <a:t>✕</a:t>
                </a:r>
                <a:r>
                  <a:rPr kumimoji="1" lang="en-US" altLang="ko-KR" dirty="0" smtClean="0"/>
                  <a:t> </a:t>
                </a:r>
                <a14:m>
                  <m:oMath xmlns:m="http://schemas.openxmlformats.org/officeDocument/2006/math">
                    <m:rad>
                      <m:radPr>
                        <m:degHide m:val="on"/>
                        <m:ctrlPr>
                          <a:rPr kumimoji="1" lang="en-US" altLang="ko-KR" i="1">
                            <a:latin typeface="Cambria Math" charset="0"/>
                          </a:rPr>
                        </m:ctrlPr>
                      </m:radPr>
                      <m:deg/>
                      <m:e>
                        <m:r>
                          <a:rPr kumimoji="1" lang="en-US" altLang="ko-KR" i="1">
                            <a:latin typeface="Cambria Math" charset="0"/>
                          </a:rPr>
                          <m:t>365</m:t>
                        </m:r>
                      </m:e>
                    </m:rad>
                  </m:oMath>
                </a14:m>
                <a:r>
                  <a:rPr kumimoji="1" lang="en-US" altLang="ko-KR" dirty="0" smtClean="0"/>
                  <a:t>   = 22.54…</a:t>
                </a:r>
              </a:p>
              <a:p>
                <a:endParaRPr kumimoji="1" lang="en-US" altLang="ko-KR" dirty="0" smtClean="0"/>
              </a:p>
              <a:p>
                <a:r>
                  <a:rPr kumimoji="1" lang="ko-KR" altLang="en-US" dirty="0" smtClean="0"/>
                  <a:t>태어난 달이 같을 경우 </a:t>
                </a:r>
                <a:r>
                  <a:rPr kumimoji="1" lang="en-US" altLang="ko-KR" dirty="0" smtClean="0"/>
                  <a:t>1.18</a:t>
                </a:r>
                <a:r>
                  <a:rPr kumimoji="1" lang="ko-KR" altLang="en-US" dirty="0" smtClean="0"/>
                  <a:t>✕</a:t>
                </a:r>
                <a:r>
                  <a:rPr kumimoji="1" lang="en-US" altLang="ko-KR" dirty="0" smtClean="0"/>
                  <a:t> </a:t>
                </a:r>
                <a14:m>
                  <m:oMath xmlns:m="http://schemas.openxmlformats.org/officeDocument/2006/math">
                    <m:rad>
                      <m:radPr>
                        <m:degHide m:val="on"/>
                        <m:ctrlPr>
                          <a:rPr kumimoji="1" lang="en-US" altLang="ko-KR" i="1" smtClean="0">
                            <a:latin typeface="Cambria Math" charset="0"/>
                          </a:rPr>
                        </m:ctrlPr>
                      </m:radPr>
                      <m:deg/>
                      <m:e>
                        <m:r>
                          <a:rPr kumimoji="1" lang="en-US" altLang="ko-KR" b="0" i="1" smtClean="0">
                            <a:latin typeface="Cambria Math" charset="0"/>
                          </a:rPr>
                          <m:t>12</m:t>
                        </m:r>
                      </m:e>
                    </m:rad>
                  </m:oMath>
                </a14:m>
                <a:r>
                  <a:rPr kumimoji="1" lang="en-US" altLang="ko-KR" dirty="0" smtClean="0"/>
                  <a:t> </a:t>
                </a:r>
                <a:r>
                  <a:rPr kumimoji="1" lang="en-US" altLang="ko-KR" dirty="0"/>
                  <a:t>= </a:t>
                </a:r>
                <a:r>
                  <a:rPr kumimoji="1" lang="en-US" altLang="ko-KR" dirty="0" smtClean="0"/>
                  <a:t>4.1…</a:t>
                </a:r>
                <a:r>
                  <a:rPr kumimoji="1" lang="ko-KR" altLang="en-US" dirty="0" smtClean="0"/>
                  <a:t> </a:t>
                </a:r>
                <a:endParaRPr kumimoji="1" lang="en-US" altLang="ko-KR" dirty="0" smtClean="0"/>
              </a:p>
              <a:p>
                <a:endParaRPr kumimoji="1" lang="en-US" altLang="ko-KR" dirty="0" smtClean="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rotWithShape="0">
                <a:blip r:embed="rId2"/>
                <a:stretch>
                  <a:fillRect l="-1391" t="-2661"/>
                </a:stretch>
              </a:blipFill>
            </p:spPr>
            <p:txBody>
              <a:bodyPr/>
              <a:lstStyle/>
              <a:p>
                <a:r>
                  <a:rPr lang="en-US">
                    <a:noFill/>
                  </a:rPr>
                  <a:t> </a:t>
                </a:r>
              </a:p>
            </p:txBody>
          </p:sp>
        </mc:Fallback>
      </mc:AlternateContent>
    </p:spTree>
    <p:extLst>
      <p:ext uri="{BB962C8B-B14F-4D97-AF65-F5344CB8AC3E}">
        <p14:creationId xmlns:p14="http://schemas.microsoft.com/office/powerpoint/2010/main" val="204065318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dirty="0" smtClean="0"/>
              <a:t>지문인식</a:t>
            </a:r>
            <a:endParaRPr kumimoji="1" lang="ko-KR" altLang="en-US" dirty="0"/>
          </a:p>
        </p:txBody>
      </p:sp>
      <p:sp>
        <p:nvSpPr>
          <p:cNvPr id="3" name="내용 개체 틀 2"/>
          <p:cNvSpPr>
            <a:spLocks noGrp="1"/>
          </p:cNvSpPr>
          <p:nvPr>
            <p:ph idx="1"/>
          </p:nvPr>
        </p:nvSpPr>
        <p:spPr>
          <a:xfrm>
            <a:off x="628650" y="1844675"/>
            <a:ext cx="7886700" cy="4351338"/>
          </a:xfrm>
        </p:spPr>
        <p:txBody>
          <a:bodyPr/>
          <a:lstStyle/>
          <a:p>
            <a:r>
              <a:rPr kumimoji="1" lang="ko-KR" altLang="en-US" dirty="0" smtClean="0"/>
              <a:t>본인거부율 </a:t>
            </a:r>
            <a:endParaRPr kumimoji="1" lang="en-US" altLang="ko-KR" dirty="0" smtClean="0"/>
          </a:p>
          <a:p>
            <a:pPr lvl="1"/>
            <a:r>
              <a:rPr kumimoji="1" lang="en-US" altLang="ko-KR" dirty="0" smtClean="0"/>
              <a:t>1/100</a:t>
            </a:r>
            <a:r>
              <a:rPr kumimoji="1" lang="ko-KR" altLang="en-US" dirty="0" smtClean="0"/>
              <a:t> 정도 </a:t>
            </a:r>
            <a:endParaRPr kumimoji="1" lang="en-US" altLang="ko-KR" dirty="0" smtClean="0"/>
          </a:p>
          <a:p>
            <a:endParaRPr kumimoji="1" lang="en-US" altLang="ko-KR" dirty="0" smtClean="0"/>
          </a:p>
          <a:p>
            <a:r>
              <a:rPr kumimoji="1" lang="ko-KR" altLang="en-US" dirty="0" smtClean="0"/>
              <a:t>타인수용률 </a:t>
            </a:r>
            <a:endParaRPr kumimoji="1" lang="en-US" altLang="ko-KR" dirty="0" smtClean="0"/>
          </a:p>
          <a:p>
            <a:pPr lvl="1"/>
            <a:r>
              <a:rPr kumimoji="1" lang="ko-KR" altLang="en-US" dirty="0" smtClean="0"/>
              <a:t>다른 사람을 본인이라고 간주하는 것  </a:t>
            </a:r>
            <a:endParaRPr kumimoji="1" lang="en-US" altLang="ko-KR" dirty="0" smtClean="0"/>
          </a:p>
          <a:p>
            <a:pPr lvl="1"/>
            <a:r>
              <a:rPr kumimoji="1" lang="en-US" altLang="ko-KR" dirty="0" smtClean="0"/>
              <a:t>1/10</a:t>
            </a:r>
            <a:r>
              <a:rPr kumimoji="1" lang="ko-KR" altLang="en-US" dirty="0" smtClean="0"/>
              <a:t>만 </a:t>
            </a:r>
            <a:r>
              <a:rPr kumimoji="1" lang="en-US" altLang="ko-KR" dirty="0" smtClean="0"/>
              <a:t>-</a:t>
            </a:r>
            <a:r>
              <a:rPr kumimoji="1" lang="ko-KR" altLang="en-US" dirty="0" smtClean="0"/>
              <a:t> </a:t>
            </a:r>
            <a:r>
              <a:rPr kumimoji="1" lang="en-US" altLang="ko-KR" dirty="0" smtClean="0"/>
              <a:t>1/100</a:t>
            </a:r>
            <a:r>
              <a:rPr kumimoji="1" lang="ko-KR" altLang="en-US" dirty="0" smtClean="0"/>
              <a:t>만</a:t>
            </a:r>
            <a:endParaRPr kumimoji="1" lang="ko-KR" altLang="en-US" dirty="0"/>
          </a:p>
        </p:txBody>
      </p:sp>
    </p:spTree>
    <p:extLst>
      <p:ext uri="{BB962C8B-B14F-4D97-AF65-F5344CB8AC3E}">
        <p14:creationId xmlns:p14="http://schemas.microsoft.com/office/powerpoint/2010/main" val="107979360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smtClean="0"/>
              <a:t>10000</a:t>
            </a:r>
            <a:r>
              <a:rPr kumimoji="1" lang="ko-KR" altLang="en-US" dirty="0" smtClean="0"/>
              <a:t>명의 생체자료</a:t>
            </a:r>
            <a:endParaRPr kumimoji="1"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lstStyle/>
              <a:p>
                <a:r>
                  <a:rPr kumimoji="1" lang="ko-KR" altLang="en-US" dirty="0" smtClean="0"/>
                  <a:t>이중 임의의 두사람을 짝지울수 있는 경우의 수는 </a:t>
                </a:r>
                <a:r>
                  <a:rPr kumimoji="1" lang="en-US" altLang="ko-KR" dirty="0" smtClean="0"/>
                  <a:t>?</a:t>
                </a:r>
              </a:p>
              <a:p>
                <a:pPr marL="457200" lvl="1" indent="0">
                  <a:buNone/>
                </a:pPr>
                <a:r>
                  <a:rPr kumimoji="1" lang="en-US" altLang="ko-KR" dirty="0" smtClean="0"/>
                  <a:t>=</a:t>
                </a:r>
                <a:r>
                  <a:rPr kumimoji="1" lang="ko-KR" altLang="en-US" dirty="0" smtClean="0"/>
                  <a:t> </a:t>
                </a:r>
                <a:r>
                  <a:rPr kumimoji="1" lang="en-US" altLang="ko-KR" dirty="0" smtClean="0"/>
                  <a:t>(10000</a:t>
                </a:r>
                <a:r>
                  <a:rPr kumimoji="1" lang="ko-KR" altLang="en-US" dirty="0"/>
                  <a:t> ✕ </a:t>
                </a:r>
                <a:r>
                  <a:rPr kumimoji="1" lang="en-US" altLang="ko-KR" dirty="0" smtClean="0"/>
                  <a:t>9999)</a:t>
                </a:r>
                <a:r>
                  <a:rPr kumimoji="1" lang="ko-KR" altLang="en-US" dirty="0"/>
                  <a:t> ➗ </a:t>
                </a:r>
                <a:r>
                  <a:rPr kumimoji="1" lang="en-US" altLang="ko-KR" dirty="0" smtClean="0"/>
                  <a:t>2</a:t>
                </a:r>
                <a:r>
                  <a:rPr kumimoji="1" lang="ko-KR" altLang="en-US" dirty="0" smtClean="0"/>
                  <a:t> </a:t>
                </a:r>
                <a:r>
                  <a:rPr kumimoji="1" lang="en-US" altLang="ko-KR" dirty="0" smtClean="0"/>
                  <a:t>=</a:t>
                </a:r>
                <a:r>
                  <a:rPr kumimoji="1" lang="ko-KR" altLang="en-US" dirty="0" smtClean="0"/>
                  <a:t> 약 </a:t>
                </a:r>
                <a:r>
                  <a:rPr kumimoji="1" lang="en-US" altLang="ko-KR" dirty="0" smtClean="0"/>
                  <a:t>5</a:t>
                </a:r>
                <a:r>
                  <a:rPr kumimoji="1" lang="ko-KR" altLang="en-US" dirty="0" smtClean="0"/>
                  <a:t>천만건</a:t>
                </a:r>
                <a:endParaRPr kumimoji="1" lang="en-US" altLang="ko-KR" dirty="0" smtClean="0"/>
              </a:p>
              <a:p>
                <a:endParaRPr kumimoji="1" lang="en-US" altLang="ko-KR" dirty="0"/>
              </a:p>
              <a:p>
                <a:r>
                  <a:rPr kumimoji="1" lang="ko-KR" altLang="en-US" dirty="0" smtClean="0"/>
                  <a:t>다른 두사람을 같다고 인식할 가능성이 </a:t>
                </a:r>
                <a:r>
                  <a:rPr kumimoji="1" lang="en-US" altLang="ko-KR" dirty="0" smtClean="0"/>
                  <a:t>100</a:t>
                </a:r>
                <a:r>
                  <a:rPr kumimoji="1" lang="ko-KR" altLang="en-US" dirty="0" smtClean="0"/>
                  <a:t>만분의 </a:t>
                </a:r>
                <a:r>
                  <a:rPr kumimoji="1" lang="en-US" altLang="ko-KR" dirty="0" smtClean="0"/>
                  <a:t>1</a:t>
                </a:r>
                <a:r>
                  <a:rPr kumimoji="1" lang="ko-KR" altLang="en-US" dirty="0" smtClean="0"/>
                  <a:t>인 경우 전체에서 다른 사람을 같은 사람이라고 판정할 확률이 </a:t>
                </a:r>
                <a:r>
                  <a:rPr kumimoji="1" lang="en-US" altLang="ko-KR" dirty="0" smtClean="0"/>
                  <a:t>50%</a:t>
                </a:r>
                <a:r>
                  <a:rPr kumimoji="1" lang="ko-KR" altLang="en-US" dirty="0" smtClean="0"/>
                  <a:t>를 넘는 경우는</a:t>
                </a:r>
                <a:r>
                  <a:rPr kumimoji="1" lang="en-US" altLang="ko-KR" dirty="0" smtClean="0"/>
                  <a:t>?</a:t>
                </a:r>
              </a:p>
              <a:p>
                <a:pPr marL="457200" lvl="1" indent="0">
                  <a:buNone/>
                </a:pPr>
                <a:r>
                  <a:rPr kumimoji="1" lang="en-US" altLang="ko-KR" dirty="0" smtClean="0"/>
                  <a:t>=1.18</a:t>
                </a:r>
                <a:r>
                  <a:rPr kumimoji="1" lang="ko-KR" altLang="en-US" dirty="0" smtClean="0"/>
                  <a:t> ✕</a:t>
                </a:r>
                <a14:m>
                  <m:oMath xmlns:m="http://schemas.openxmlformats.org/officeDocument/2006/math">
                    <m:rad>
                      <m:radPr>
                        <m:degHide m:val="on"/>
                        <m:ctrlPr>
                          <a:rPr kumimoji="1" lang="ko-KR" altLang="en-US" i="1" smtClean="0">
                            <a:latin typeface="Cambria Math" charset="0"/>
                          </a:rPr>
                        </m:ctrlPr>
                      </m:radPr>
                      <m:deg/>
                      <m:e>
                        <m:r>
                          <a:rPr kumimoji="1" lang="en-US" altLang="ko-KR" b="0" i="1" smtClean="0">
                            <a:latin typeface="Cambria Math" charset="0"/>
                          </a:rPr>
                          <m:t>1,000,000</m:t>
                        </m:r>
                      </m:e>
                    </m:rad>
                  </m:oMath>
                </a14:m>
                <a:r>
                  <a:rPr kumimoji="1" lang="ko-KR" altLang="en-US" dirty="0" smtClean="0"/>
                  <a:t> </a:t>
                </a:r>
                <a:r>
                  <a:rPr kumimoji="1" lang="en-US" altLang="ko-KR" dirty="0" smtClean="0"/>
                  <a:t>=</a:t>
                </a:r>
                <a:r>
                  <a:rPr kumimoji="1" lang="ko-KR" altLang="en-US" dirty="0" smtClean="0"/>
                  <a:t> </a:t>
                </a:r>
                <a:r>
                  <a:rPr kumimoji="1" lang="en-US" altLang="ko-KR" dirty="0" smtClean="0"/>
                  <a:t>1,180</a:t>
                </a:r>
                <a:r>
                  <a:rPr kumimoji="1" lang="ko-KR" altLang="en-US" dirty="0" smtClean="0"/>
                  <a:t>명 </a:t>
                </a:r>
                <a:endParaRPr kumimoji="1" lang="ko-KR" altLang="en-US"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rotWithShape="0">
                <a:blip r:embed="rId2"/>
                <a:stretch>
                  <a:fillRect l="-1391" t="-2661"/>
                </a:stretch>
              </a:blipFill>
            </p:spPr>
            <p:txBody>
              <a:bodyPr/>
              <a:lstStyle/>
              <a:p>
                <a:r>
                  <a:rPr lang="en-US">
                    <a:noFill/>
                  </a:rPr>
                  <a:t> </a:t>
                </a:r>
              </a:p>
            </p:txBody>
          </p:sp>
        </mc:Fallback>
      </mc:AlternateContent>
    </p:spTree>
    <p:extLst>
      <p:ext uri="{BB962C8B-B14F-4D97-AF65-F5344CB8AC3E}">
        <p14:creationId xmlns:p14="http://schemas.microsoft.com/office/powerpoint/2010/main" val="46140167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dirty="0" smtClean="0"/>
              <a:t>한쌍의 사람</a:t>
            </a:r>
            <a:r>
              <a:rPr kumimoji="1" lang="en-US" altLang="ko-KR" dirty="0" smtClean="0"/>
              <a:t> </a:t>
            </a:r>
            <a:endParaRPr kumimoji="1" lang="ko-KR" altLang="en-US" dirty="0"/>
          </a:p>
        </p:txBody>
      </p:sp>
      <p:sp>
        <p:nvSpPr>
          <p:cNvPr id="3" name="내용 개체 틀 2"/>
          <p:cNvSpPr>
            <a:spLocks noGrp="1"/>
          </p:cNvSpPr>
          <p:nvPr>
            <p:ph idx="1"/>
          </p:nvPr>
        </p:nvSpPr>
        <p:spPr/>
        <p:txBody>
          <a:bodyPr/>
          <a:lstStyle/>
          <a:p>
            <a:r>
              <a:rPr kumimoji="1" lang="ko-KR" altLang="en-US" dirty="0" smtClean="0"/>
              <a:t>잘못 판정할 가능성 </a:t>
            </a:r>
            <a:r>
              <a:rPr kumimoji="1" lang="en-US" altLang="ko-KR" dirty="0" smtClean="0"/>
              <a:t>:</a:t>
            </a:r>
            <a:r>
              <a:rPr kumimoji="1" lang="ko-KR" altLang="en-US" dirty="0" smtClean="0"/>
              <a:t> </a:t>
            </a:r>
            <a:r>
              <a:rPr kumimoji="1" lang="en-US" altLang="ko-KR" dirty="0" smtClean="0"/>
              <a:t>p=1/100</a:t>
            </a:r>
            <a:r>
              <a:rPr kumimoji="1" lang="ko-KR" altLang="en-US" dirty="0" smtClean="0"/>
              <a:t>만 </a:t>
            </a:r>
            <a:endParaRPr kumimoji="1" lang="en-US" altLang="ko-KR" dirty="0" smtClean="0"/>
          </a:p>
          <a:p>
            <a:r>
              <a:rPr kumimoji="1" lang="ko-KR" altLang="en-US" dirty="0" smtClean="0"/>
              <a:t>한 쌍의 사람에서 잘못 판정할 가능성 </a:t>
            </a:r>
            <a:r>
              <a:rPr kumimoji="1" lang="en-US" altLang="ko-KR" dirty="0" smtClean="0"/>
              <a:t>:</a:t>
            </a:r>
            <a:r>
              <a:rPr kumimoji="1" lang="ko-KR" altLang="en-US" dirty="0" smtClean="0"/>
              <a:t> </a:t>
            </a:r>
            <a:endParaRPr kumimoji="1" lang="en-US" altLang="ko-KR" dirty="0"/>
          </a:p>
          <a:p>
            <a:pPr marL="0" indent="0">
              <a:buNone/>
            </a:pPr>
            <a:r>
              <a:rPr kumimoji="1" lang="ko-KR" altLang="en-US" dirty="0" smtClean="0"/>
              <a:t>        </a:t>
            </a:r>
            <a:r>
              <a:rPr kumimoji="1" lang="en-US" altLang="ko-KR" dirty="0" smtClean="0"/>
              <a:t>1-p = 0.999999 </a:t>
            </a:r>
            <a:endParaRPr kumimoji="1" lang="ko-KR" altLang="en-US" dirty="0"/>
          </a:p>
        </p:txBody>
      </p:sp>
    </p:spTree>
    <p:extLst>
      <p:ext uri="{BB962C8B-B14F-4D97-AF65-F5344CB8AC3E}">
        <p14:creationId xmlns:p14="http://schemas.microsoft.com/office/powerpoint/2010/main" val="124532168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smtClean="0"/>
              <a:t>n</a:t>
            </a:r>
            <a:r>
              <a:rPr kumimoji="1" lang="ko-KR" altLang="en-US" dirty="0" smtClean="0"/>
              <a:t>명의 사람이 있을 때</a:t>
            </a:r>
            <a:endParaRPr kumimoji="1" lang="ko-KR" altLang="en-US" dirty="0"/>
          </a:p>
        </p:txBody>
      </p:sp>
      <p:sp>
        <p:nvSpPr>
          <p:cNvPr id="3" name="내용 개체 틀 2"/>
          <p:cNvSpPr>
            <a:spLocks noGrp="1"/>
          </p:cNvSpPr>
          <p:nvPr>
            <p:ph idx="1"/>
          </p:nvPr>
        </p:nvSpPr>
        <p:spPr/>
        <p:txBody>
          <a:bodyPr/>
          <a:lstStyle/>
          <a:p>
            <a:r>
              <a:rPr kumimoji="1" lang="ko-KR" altLang="en-US" dirty="0" smtClean="0"/>
              <a:t>짝지을 수 있는 경우의 수는 </a:t>
            </a:r>
            <a:r>
              <a:rPr kumimoji="1" lang="en-US" altLang="ko-KR" dirty="0" smtClean="0"/>
              <a:t>?</a:t>
            </a:r>
          </a:p>
          <a:p>
            <a:endParaRPr kumimoji="1" lang="en-US" altLang="ko-KR" dirty="0" smtClean="0"/>
          </a:p>
          <a:p>
            <a:r>
              <a:rPr kumimoji="1" lang="ko-KR" altLang="en-US" dirty="0" smtClean="0"/>
              <a:t>전체에서 다른 사람을 같다고 잘못 판정할 확률</a:t>
            </a:r>
            <a:endParaRPr kumimoji="1" lang="en-US" altLang="ko-KR" dirty="0"/>
          </a:p>
          <a:p>
            <a:endParaRPr kumimoji="1" lang="en-US" altLang="ko-KR" dirty="0" smtClean="0"/>
          </a:p>
          <a:p>
            <a:endParaRPr kumimoji="1" lang="ko-KR" altLang="en-US" dirty="0"/>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0225" y="1758950"/>
            <a:ext cx="1663700" cy="787400"/>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475" y="3305969"/>
            <a:ext cx="3911600" cy="1194560"/>
          </a:xfrm>
          <a:prstGeom prst="rect">
            <a:avLst/>
          </a:prstGeom>
        </p:spPr>
      </p:pic>
    </p:spTree>
    <p:extLst>
      <p:ext uri="{BB962C8B-B14F-4D97-AF65-F5344CB8AC3E}">
        <p14:creationId xmlns:p14="http://schemas.microsoft.com/office/powerpoint/2010/main" val="121651574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dirty="0" smtClean="0"/>
              <a:t>생체인식 정밀도 </a:t>
            </a:r>
            <a:endParaRPr kumimoji="1" lang="ko-KR" altLang="en-US" dirty="0"/>
          </a:p>
        </p:txBody>
      </p:sp>
      <p:sp>
        <p:nvSpPr>
          <p:cNvPr id="3" name="내용 개체 틀 2"/>
          <p:cNvSpPr>
            <a:spLocks noGrp="1"/>
          </p:cNvSpPr>
          <p:nvPr>
            <p:ph idx="1"/>
          </p:nvPr>
        </p:nvSpPr>
        <p:spPr/>
        <p:txBody>
          <a:bodyPr/>
          <a:lstStyle/>
          <a:p>
            <a:r>
              <a:rPr kumimoji="1" lang="ko-KR" altLang="en-US" dirty="0" smtClean="0"/>
              <a:t>현재 </a:t>
            </a:r>
            <a:r>
              <a:rPr kumimoji="1" lang="en-US" altLang="ko-KR" dirty="0" smtClean="0"/>
              <a:t>1/100</a:t>
            </a:r>
            <a:r>
              <a:rPr kumimoji="1" lang="ko-KR" altLang="en-US" dirty="0" smtClean="0"/>
              <a:t>만 </a:t>
            </a:r>
            <a:r>
              <a:rPr kumimoji="1" lang="en-US" altLang="ko-KR" dirty="0" smtClean="0"/>
              <a:t>–</a:t>
            </a:r>
            <a:r>
              <a:rPr kumimoji="1" lang="ko-KR" altLang="en-US" dirty="0" smtClean="0"/>
              <a:t> </a:t>
            </a:r>
            <a:r>
              <a:rPr kumimoji="1" lang="en-US" altLang="ko-KR" dirty="0" smtClean="0"/>
              <a:t>1,180</a:t>
            </a:r>
            <a:r>
              <a:rPr kumimoji="1" lang="ko-KR" altLang="en-US" dirty="0" smtClean="0"/>
              <a:t>명</a:t>
            </a:r>
            <a:endParaRPr kumimoji="1" lang="en-US" altLang="ko-KR" dirty="0" smtClean="0"/>
          </a:p>
          <a:p>
            <a:endParaRPr kumimoji="1" lang="en-US" altLang="ko-KR" dirty="0" smtClean="0"/>
          </a:p>
          <a:p>
            <a:r>
              <a:rPr kumimoji="1" lang="ko-KR" altLang="en-US" dirty="0" smtClean="0"/>
              <a:t>추후 정밀도가 </a:t>
            </a:r>
            <a:r>
              <a:rPr kumimoji="1" lang="en-US" altLang="ko-KR" dirty="0" smtClean="0"/>
              <a:t>1</a:t>
            </a:r>
            <a:r>
              <a:rPr kumimoji="1" lang="ko-KR" altLang="en-US" dirty="0" smtClean="0"/>
              <a:t>억명 중 </a:t>
            </a:r>
            <a:r>
              <a:rPr kumimoji="1" lang="en-US" altLang="ko-KR" dirty="0" smtClean="0"/>
              <a:t>1</a:t>
            </a:r>
            <a:r>
              <a:rPr kumimoji="1" lang="ko-KR" altLang="en-US" dirty="0" smtClean="0"/>
              <a:t>명으로 늘어나도 </a:t>
            </a:r>
            <a:r>
              <a:rPr kumimoji="1" lang="en-US" altLang="ko-KR" dirty="0" smtClean="0"/>
              <a:t>11,800</a:t>
            </a:r>
            <a:r>
              <a:rPr kumimoji="1" lang="ko-KR" altLang="en-US" dirty="0" smtClean="0"/>
              <a:t>명 이상되면 다른 사람을 같다고 판정할 쌍이 나타날 확률이 </a:t>
            </a:r>
            <a:r>
              <a:rPr kumimoji="1" lang="en-US" altLang="ko-KR" dirty="0" smtClean="0"/>
              <a:t>50%</a:t>
            </a:r>
            <a:r>
              <a:rPr kumimoji="1" lang="ko-KR" altLang="en-US" dirty="0" smtClean="0"/>
              <a:t> 가 넘는다</a:t>
            </a:r>
            <a:r>
              <a:rPr kumimoji="1" lang="en-US" altLang="ko-KR" dirty="0" smtClean="0"/>
              <a:t>.</a:t>
            </a:r>
            <a:r>
              <a:rPr kumimoji="1" lang="ko-KR" altLang="en-US" dirty="0" smtClean="0"/>
              <a:t> </a:t>
            </a:r>
            <a:endParaRPr kumimoji="1" lang="ko-KR" altLang="en-US" dirty="0"/>
          </a:p>
        </p:txBody>
      </p:sp>
    </p:spTree>
    <p:extLst>
      <p:ext uri="{BB962C8B-B14F-4D97-AF65-F5344CB8AC3E}">
        <p14:creationId xmlns:p14="http://schemas.microsoft.com/office/powerpoint/2010/main" val="17375556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4400"/>
            <a:ext cx="9144000" cy="5028846"/>
          </a:xfrm>
          <a:prstGeom prst="rect">
            <a:avLst/>
          </a:prstGeom>
        </p:spPr>
      </p:pic>
    </p:spTree>
    <p:extLst>
      <p:ext uri="{BB962C8B-B14F-4D97-AF65-F5344CB8AC3E}">
        <p14:creationId xmlns:p14="http://schemas.microsoft.com/office/powerpoint/2010/main" val="138693538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smtClean="0"/>
              <a:t>DNA </a:t>
            </a:r>
            <a:r>
              <a:rPr kumimoji="1" lang="ko-KR" altLang="en-US" dirty="0" smtClean="0"/>
              <a:t>감정</a:t>
            </a:r>
            <a:endParaRPr kumimoji="1" lang="ko-KR" altLang="en-US" dirty="0"/>
          </a:p>
        </p:txBody>
      </p:sp>
      <p:sp>
        <p:nvSpPr>
          <p:cNvPr id="3" name="내용 개체 틀 2"/>
          <p:cNvSpPr>
            <a:spLocks noGrp="1"/>
          </p:cNvSpPr>
          <p:nvPr>
            <p:ph idx="1"/>
          </p:nvPr>
        </p:nvSpPr>
        <p:spPr/>
        <p:txBody>
          <a:bodyPr/>
          <a:lstStyle/>
          <a:p>
            <a:r>
              <a:rPr kumimoji="1" lang="en-US" altLang="ko-KR" dirty="0" smtClean="0"/>
              <a:t>DNA</a:t>
            </a:r>
            <a:r>
              <a:rPr kumimoji="1" lang="ko-KR" altLang="en-US" dirty="0" smtClean="0"/>
              <a:t>감정은  </a:t>
            </a:r>
            <a:r>
              <a:rPr kumimoji="1" lang="en-US" altLang="ko-KR" dirty="0" smtClean="0"/>
              <a:t>full sequence matching</a:t>
            </a:r>
            <a:r>
              <a:rPr kumimoji="1" lang="ko-KR" altLang="en-US" dirty="0" smtClean="0"/>
              <a:t>이 아니다</a:t>
            </a:r>
            <a:r>
              <a:rPr kumimoji="1" lang="en-US" altLang="ko-KR" dirty="0" smtClean="0"/>
              <a:t>.</a:t>
            </a:r>
          </a:p>
          <a:p>
            <a:r>
              <a:rPr kumimoji="1" lang="ko-KR" altLang="en-US" dirty="0" smtClean="0"/>
              <a:t>현재 일본 경찰에서 사용하는 </a:t>
            </a:r>
            <a:r>
              <a:rPr kumimoji="1" lang="en-US" altLang="ko-KR" dirty="0" smtClean="0"/>
              <a:t>15</a:t>
            </a:r>
            <a:r>
              <a:rPr kumimoji="1" lang="ko-KR" altLang="en-US" dirty="0" smtClean="0"/>
              <a:t> </a:t>
            </a:r>
            <a:r>
              <a:rPr kumimoji="1" lang="en-US" altLang="ko-KR" dirty="0" smtClean="0"/>
              <a:t>locus STR(short term repeat) </a:t>
            </a:r>
            <a:r>
              <a:rPr kumimoji="1" lang="ko-KR" altLang="en-US" dirty="0" smtClean="0"/>
              <a:t>검사법 </a:t>
            </a:r>
            <a:endParaRPr kumimoji="1" lang="en-US" altLang="ko-KR" dirty="0" smtClean="0"/>
          </a:p>
          <a:p>
            <a:r>
              <a:rPr kumimoji="1" lang="ko-KR" altLang="en-US" dirty="0" smtClean="0"/>
              <a:t>동일한 </a:t>
            </a:r>
            <a:r>
              <a:rPr kumimoji="1" lang="en-US" altLang="ko-KR" dirty="0" smtClean="0"/>
              <a:t>DNA</a:t>
            </a:r>
            <a:r>
              <a:rPr kumimoji="1" lang="ko-KR" altLang="en-US" dirty="0" smtClean="0"/>
              <a:t> 출현빈도 </a:t>
            </a:r>
            <a:r>
              <a:rPr kumimoji="1" lang="en-US" altLang="ko-KR" dirty="0" smtClean="0"/>
              <a:t>4.7</a:t>
            </a:r>
            <a:r>
              <a:rPr kumimoji="1" lang="ko-KR" altLang="en-US" dirty="0" smtClean="0"/>
              <a:t>조분의 </a:t>
            </a:r>
            <a:r>
              <a:rPr kumimoji="1" lang="en-US" altLang="ko-KR" dirty="0" smtClean="0"/>
              <a:t>1</a:t>
            </a:r>
            <a:r>
              <a:rPr kumimoji="1" lang="ko-KR" altLang="en-US" dirty="0" smtClean="0"/>
              <a:t> </a:t>
            </a:r>
            <a:endParaRPr kumimoji="1" lang="en-US" altLang="ko-KR" dirty="0" smtClean="0"/>
          </a:p>
          <a:p>
            <a:endParaRPr kumimoji="1" lang="en-US" altLang="ko-KR" dirty="0"/>
          </a:p>
          <a:p>
            <a:r>
              <a:rPr kumimoji="1" lang="ko-KR" altLang="en-US" dirty="0" smtClean="0"/>
              <a:t>하지만 같은 사람이라고 판정되는 쌍이 생길 확률이 </a:t>
            </a:r>
            <a:r>
              <a:rPr kumimoji="1" lang="en-US" altLang="ko-KR" dirty="0" smtClean="0"/>
              <a:t>50%</a:t>
            </a:r>
            <a:r>
              <a:rPr kumimoji="1" lang="ko-KR" altLang="en-US" dirty="0" smtClean="0"/>
              <a:t>를 넘게 되는 사람의 수 </a:t>
            </a:r>
            <a:r>
              <a:rPr kumimoji="1" lang="en-US" altLang="ko-KR" dirty="0" smtClean="0"/>
              <a:t>:</a:t>
            </a:r>
            <a:r>
              <a:rPr kumimoji="1" lang="ko-KR" altLang="en-US" dirty="0" smtClean="0"/>
              <a:t> </a:t>
            </a:r>
            <a:r>
              <a:rPr kumimoji="1" lang="en-US" altLang="ko-KR" dirty="0" smtClean="0"/>
              <a:t>256</a:t>
            </a:r>
            <a:r>
              <a:rPr kumimoji="1" lang="ko-KR" altLang="en-US" dirty="0" smtClean="0"/>
              <a:t>만명 </a:t>
            </a:r>
            <a:endParaRPr kumimoji="1" lang="ko-KR" altLang="en-US" dirty="0"/>
          </a:p>
        </p:txBody>
      </p:sp>
    </p:spTree>
    <p:extLst>
      <p:ext uri="{BB962C8B-B14F-4D97-AF65-F5344CB8AC3E}">
        <p14:creationId xmlns:p14="http://schemas.microsoft.com/office/powerpoint/2010/main" val="211968292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0550"/>
            <a:ext cx="9144000" cy="5088048"/>
          </a:xfrm>
          <a:prstGeom prst="rect">
            <a:avLst/>
          </a:prstGeom>
        </p:spPr>
      </p:pic>
      <p:sp>
        <p:nvSpPr>
          <p:cNvPr id="5" name="액자 4"/>
          <p:cNvSpPr/>
          <p:nvPr/>
        </p:nvSpPr>
        <p:spPr>
          <a:xfrm>
            <a:off x="1847850" y="4000500"/>
            <a:ext cx="809625" cy="3429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6" name="액자 5"/>
          <p:cNvSpPr/>
          <p:nvPr/>
        </p:nvSpPr>
        <p:spPr>
          <a:xfrm>
            <a:off x="5448300" y="4286250"/>
            <a:ext cx="952500" cy="40005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7" name="액자 6"/>
          <p:cNvSpPr/>
          <p:nvPr/>
        </p:nvSpPr>
        <p:spPr>
          <a:xfrm>
            <a:off x="3419475" y="3486150"/>
            <a:ext cx="1514475" cy="352425"/>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Tree>
    <p:extLst>
      <p:ext uri="{BB962C8B-B14F-4D97-AF65-F5344CB8AC3E}">
        <p14:creationId xmlns:p14="http://schemas.microsoft.com/office/powerpoint/2010/main" val="92712946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a:xfrm>
            <a:off x="735528" y="2597687"/>
            <a:ext cx="7886700" cy="1325563"/>
          </a:xfrm>
        </p:spPr>
        <p:txBody>
          <a:bodyPr/>
          <a:lstStyle/>
          <a:p>
            <a:r>
              <a:rPr kumimoji="1" lang="ko-KR" altLang="en-US" dirty="0" smtClean="0"/>
              <a:t>상관관계는 추이적이 아니다</a:t>
            </a:r>
            <a:r>
              <a:rPr kumimoji="1" lang="en-US" altLang="ko-KR" dirty="0" smtClean="0"/>
              <a:t>.</a:t>
            </a:r>
            <a:endParaRPr kumimoji="1" lang="ko-KR" altLang="en-US" dirty="0"/>
          </a:p>
        </p:txBody>
      </p:sp>
    </p:spTree>
    <p:extLst>
      <p:ext uri="{BB962C8B-B14F-4D97-AF65-F5344CB8AC3E}">
        <p14:creationId xmlns:p14="http://schemas.microsoft.com/office/powerpoint/2010/main" val="2354740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ko-KR" altLang="en-US" dirty="0" smtClean="0"/>
              <a:t>추이적인 관계</a:t>
            </a:r>
            <a:endParaRPr kumimoji="1" lang="ko-KR" altLang="en-US" dirty="0"/>
          </a:p>
        </p:txBody>
      </p:sp>
      <p:sp>
        <p:nvSpPr>
          <p:cNvPr id="4" name="내용 개체 틀 3"/>
          <p:cNvSpPr>
            <a:spLocks noGrp="1"/>
          </p:cNvSpPr>
          <p:nvPr>
            <p:ph idx="1"/>
          </p:nvPr>
        </p:nvSpPr>
        <p:spPr/>
        <p:txBody>
          <a:bodyPr/>
          <a:lstStyle/>
          <a:p>
            <a:r>
              <a:rPr kumimoji="1" lang="en-US" altLang="ko-KR" dirty="0" smtClean="0"/>
              <a:t>A&lt;B  and  B&lt;C  then A&lt;C</a:t>
            </a:r>
          </a:p>
          <a:p>
            <a:r>
              <a:rPr kumimoji="1" lang="en-US" altLang="ko-KR" dirty="0" smtClean="0"/>
              <a:t>A=B  </a:t>
            </a:r>
            <a:r>
              <a:rPr kumimoji="1" lang="en-US" altLang="ko-KR" dirty="0"/>
              <a:t>and  </a:t>
            </a:r>
            <a:r>
              <a:rPr kumimoji="1" lang="en-US" altLang="ko-KR" dirty="0" smtClean="0"/>
              <a:t>B=C  </a:t>
            </a:r>
            <a:r>
              <a:rPr kumimoji="1" lang="en-US" altLang="ko-KR" dirty="0"/>
              <a:t>then </a:t>
            </a:r>
            <a:r>
              <a:rPr kumimoji="1" lang="en-US" altLang="ko-KR" dirty="0" smtClean="0"/>
              <a:t>A=C</a:t>
            </a:r>
            <a:endParaRPr kumimoji="1" lang="en-US" altLang="ko-KR" dirty="0"/>
          </a:p>
          <a:p>
            <a:endParaRPr kumimoji="1" lang="en-US" altLang="ko-KR" dirty="0" smtClean="0"/>
          </a:p>
          <a:p>
            <a:endParaRPr kumimoji="1" lang="en-US" altLang="ko-KR" dirty="0"/>
          </a:p>
          <a:p>
            <a:r>
              <a:rPr kumimoji="1" lang="en-US" altLang="ko-KR" dirty="0" smtClean="0"/>
              <a:t>A</a:t>
            </a:r>
            <a:r>
              <a:rPr kumimoji="1" lang="ko-KR" altLang="en-US" dirty="0" smtClean="0"/>
              <a:t>와 </a:t>
            </a:r>
            <a:r>
              <a:rPr kumimoji="1" lang="en-US" altLang="ko-KR" dirty="0" smtClean="0"/>
              <a:t>B</a:t>
            </a:r>
            <a:r>
              <a:rPr kumimoji="1" lang="ko-KR" altLang="en-US" dirty="0" smtClean="0"/>
              <a:t>가 혈액형이 같고 </a:t>
            </a:r>
            <a:r>
              <a:rPr kumimoji="1" lang="en-US" altLang="ko-KR" dirty="0" smtClean="0"/>
              <a:t>B</a:t>
            </a:r>
            <a:r>
              <a:rPr kumimoji="1" lang="ko-KR" altLang="en-US" dirty="0" smtClean="0"/>
              <a:t>와 </a:t>
            </a:r>
            <a:r>
              <a:rPr kumimoji="1" lang="en-US" altLang="ko-KR" dirty="0" smtClean="0"/>
              <a:t>C</a:t>
            </a:r>
            <a:r>
              <a:rPr kumimoji="1" lang="ko-KR" altLang="en-US" dirty="0" smtClean="0"/>
              <a:t>가 혈액형이 같으면 </a:t>
            </a:r>
            <a:r>
              <a:rPr kumimoji="1" lang="en-US" altLang="ko-KR" dirty="0" smtClean="0"/>
              <a:t>A</a:t>
            </a:r>
            <a:r>
              <a:rPr kumimoji="1" lang="ko-KR" altLang="en-US" dirty="0" smtClean="0"/>
              <a:t>와 </a:t>
            </a:r>
            <a:r>
              <a:rPr kumimoji="1" lang="en-US" altLang="ko-KR" dirty="0" smtClean="0"/>
              <a:t>C</a:t>
            </a:r>
            <a:r>
              <a:rPr kumimoji="1" lang="ko-KR" altLang="en-US" dirty="0" smtClean="0"/>
              <a:t>는 혈액형이 같다</a:t>
            </a:r>
            <a:r>
              <a:rPr kumimoji="1" lang="en-US" altLang="ko-KR" dirty="0" smtClean="0"/>
              <a:t>.</a:t>
            </a:r>
            <a:endParaRPr kumimoji="1" lang="ko-KR" altLang="en-US" dirty="0"/>
          </a:p>
        </p:txBody>
      </p:sp>
    </p:spTree>
    <p:extLst>
      <p:ext uri="{BB962C8B-B14F-4D97-AF65-F5344CB8AC3E}">
        <p14:creationId xmlns:p14="http://schemas.microsoft.com/office/powerpoint/2010/main" val="129574633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8650" y="384176"/>
            <a:ext cx="7886700" cy="1325563"/>
          </a:xfrm>
        </p:spPr>
        <p:txBody>
          <a:bodyPr/>
          <a:lstStyle/>
          <a:p>
            <a:r>
              <a:rPr kumimoji="1" lang="ko-KR" altLang="en-US" dirty="0" smtClean="0"/>
              <a:t>상관관계의 추이성</a:t>
            </a:r>
            <a:r>
              <a:rPr kumimoji="1" lang="en-US" altLang="ko-KR" dirty="0" smtClean="0"/>
              <a:t>?</a:t>
            </a:r>
            <a:endParaRPr kumimoji="1" lang="ko-KR" altLang="en-US" dirty="0"/>
          </a:p>
        </p:txBody>
      </p:sp>
      <p:sp>
        <p:nvSpPr>
          <p:cNvPr id="3" name="내용 개체 틀 2"/>
          <p:cNvSpPr>
            <a:spLocks noGrp="1"/>
          </p:cNvSpPr>
          <p:nvPr>
            <p:ph idx="1"/>
          </p:nvPr>
        </p:nvSpPr>
        <p:spPr/>
        <p:txBody>
          <a:bodyPr/>
          <a:lstStyle/>
          <a:p>
            <a:r>
              <a:rPr kumimoji="1" lang="en-US" altLang="ko-KR" dirty="0" smtClean="0"/>
              <a:t>A</a:t>
            </a:r>
            <a:r>
              <a:rPr kumimoji="1" lang="ko-KR" altLang="en-US" dirty="0" smtClean="0"/>
              <a:t>와 </a:t>
            </a:r>
            <a:r>
              <a:rPr kumimoji="1" lang="en-US" altLang="ko-KR" dirty="0" smtClean="0"/>
              <a:t>B</a:t>
            </a:r>
            <a:r>
              <a:rPr kumimoji="1" lang="ko-KR" altLang="en-US" dirty="0" smtClean="0"/>
              <a:t>과 상관관계가 있고 </a:t>
            </a:r>
            <a:endParaRPr kumimoji="1" lang="en-US" altLang="ko-KR" dirty="0" smtClean="0"/>
          </a:p>
          <a:p>
            <a:r>
              <a:rPr kumimoji="1" lang="en-US" altLang="ko-KR" dirty="0" smtClean="0"/>
              <a:t>B</a:t>
            </a:r>
            <a:r>
              <a:rPr kumimoji="1" lang="ko-KR" altLang="en-US" dirty="0" smtClean="0"/>
              <a:t>와 </a:t>
            </a:r>
            <a:r>
              <a:rPr kumimoji="1" lang="en-US" altLang="ko-KR" dirty="0" smtClean="0"/>
              <a:t>C</a:t>
            </a:r>
            <a:r>
              <a:rPr kumimoji="1" lang="ko-KR" altLang="en-US" dirty="0" smtClean="0"/>
              <a:t>가 상관관계가 있으면</a:t>
            </a:r>
            <a:endParaRPr kumimoji="1" lang="en-US" altLang="ko-KR" dirty="0" smtClean="0"/>
          </a:p>
          <a:p>
            <a:endParaRPr kumimoji="1" lang="en-US" altLang="ko-KR" dirty="0"/>
          </a:p>
          <a:p>
            <a:r>
              <a:rPr kumimoji="1" lang="ko-KR" altLang="en-US" dirty="0" smtClean="0"/>
              <a:t> </a:t>
            </a:r>
            <a:r>
              <a:rPr kumimoji="1" lang="en-US" altLang="ko-KR" dirty="0" smtClean="0"/>
              <a:t>A</a:t>
            </a:r>
            <a:r>
              <a:rPr kumimoji="1" lang="ko-KR" altLang="en-US" dirty="0" smtClean="0"/>
              <a:t>와</a:t>
            </a:r>
            <a:r>
              <a:rPr kumimoji="1" lang="en-US" altLang="ko-KR" dirty="0" smtClean="0"/>
              <a:t> C</a:t>
            </a:r>
            <a:r>
              <a:rPr kumimoji="1" lang="ko-KR" altLang="en-US" dirty="0" smtClean="0"/>
              <a:t>는 상관관계가 있다</a:t>
            </a:r>
            <a:r>
              <a:rPr kumimoji="1" lang="en-US" altLang="ko-KR" dirty="0" smtClean="0"/>
              <a:t>?</a:t>
            </a:r>
            <a:endParaRPr kumimoji="1" lang="ko-KR" altLang="en-US" dirty="0"/>
          </a:p>
        </p:txBody>
      </p:sp>
    </p:spTree>
    <p:extLst>
      <p:ext uri="{BB962C8B-B14F-4D97-AF65-F5344CB8AC3E}">
        <p14:creationId xmlns:p14="http://schemas.microsoft.com/office/powerpoint/2010/main" val="35130618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dirty="0" smtClean="0"/>
              <a:t>상관관계는 혈연과 비슷하다</a:t>
            </a:r>
            <a:endParaRPr kumimoji="1" lang="ko-KR" altLang="en-US" dirty="0"/>
          </a:p>
        </p:txBody>
      </p:sp>
      <p:sp>
        <p:nvSpPr>
          <p:cNvPr id="6" name="타원 5"/>
          <p:cNvSpPr/>
          <p:nvPr/>
        </p:nvSpPr>
        <p:spPr>
          <a:xfrm>
            <a:off x="1646835" y="2244407"/>
            <a:ext cx="1304925" cy="1295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dirty="0" smtClean="0"/>
              <a:t>엄마</a:t>
            </a:r>
            <a:endParaRPr kumimoji="1" lang="ko-KR" altLang="en-US" dirty="0"/>
          </a:p>
        </p:txBody>
      </p:sp>
      <p:sp>
        <p:nvSpPr>
          <p:cNvPr id="7" name="직사각형 6"/>
          <p:cNvSpPr/>
          <p:nvPr/>
        </p:nvSpPr>
        <p:spPr>
          <a:xfrm>
            <a:off x="6250379" y="2282507"/>
            <a:ext cx="1238250"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dirty="0" smtClean="0"/>
              <a:t>아빠</a:t>
            </a:r>
            <a:endParaRPr kumimoji="1" lang="ko-KR" altLang="en-US" dirty="0"/>
          </a:p>
        </p:txBody>
      </p:sp>
      <p:sp>
        <p:nvSpPr>
          <p:cNvPr id="9" name="타원 8"/>
          <p:cNvSpPr/>
          <p:nvPr/>
        </p:nvSpPr>
        <p:spPr>
          <a:xfrm>
            <a:off x="3676155" y="4215742"/>
            <a:ext cx="1448790" cy="13419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dirty="0" smtClean="0"/>
              <a:t>딸</a:t>
            </a:r>
            <a:endParaRPr kumimoji="1" lang="ko-KR" altLang="en-US" dirty="0"/>
          </a:p>
        </p:txBody>
      </p:sp>
      <p:cxnSp>
        <p:nvCxnSpPr>
          <p:cNvPr id="11" name="직선 연결선[R] 10"/>
          <p:cNvCxnSpPr>
            <a:stCxn id="6" idx="5"/>
            <a:endCxn id="9" idx="1"/>
          </p:cNvCxnSpPr>
          <p:nvPr/>
        </p:nvCxnSpPr>
        <p:spPr>
          <a:xfrm>
            <a:off x="2760658" y="3350100"/>
            <a:ext cx="1127667" cy="1062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직선 연결선[R] 12"/>
          <p:cNvCxnSpPr>
            <a:stCxn id="7" idx="1"/>
            <a:endCxn id="9" idx="7"/>
          </p:cNvCxnSpPr>
          <p:nvPr/>
        </p:nvCxnSpPr>
        <p:spPr>
          <a:xfrm flipH="1">
            <a:off x="4912775" y="2892107"/>
            <a:ext cx="1337604" cy="1520153"/>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526174" y="3745214"/>
            <a:ext cx="646331" cy="369332"/>
          </a:xfrm>
          <a:prstGeom prst="rect">
            <a:avLst/>
          </a:prstGeom>
          <a:noFill/>
        </p:spPr>
        <p:txBody>
          <a:bodyPr wrap="none" rtlCol="0">
            <a:spAutoFit/>
          </a:bodyPr>
          <a:lstStyle/>
          <a:p>
            <a:r>
              <a:rPr kumimoji="1" lang="ko-KR" altLang="en-US" dirty="0" smtClean="0"/>
              <a:t>혈연</a:t>
            </a:r>
            <a:endParaRPr kumimoji="1" lang="ko-KR" altLang="en-US" dirty="0"/>
          </a:p>
        </p:txBody>
      </p:sp>
      <p:sp>
        <p:nvSpPr>
          <p:cNvPr id="19" name="TextBox 18"/>
          <p:cNvSpPr txBox="1"/>
          <p:nvPr/>
        </p:nvSpPr>
        <p:spPr>
          <a:xfrm>
            <a:off x="2723124" y="3846410"/>
            <a:ext cx="646331" cy="369332"/>
          </a:xfrm>
          <a:prstGeom prst="rect">
            <a:avLst/>
          </a:prstGeom>
          <a:noFill/>
        </p:spPr>
        <p:txBody>
          <a:bodyPr wrap="none" rtlCol="0">
            <a:spAutoFit/>
          </a:bodyPr>
          <a:lstStyle/>
          <a:p>
            <a:r>
              <a:rPr kumimoji="1" lang="ko-KR" altLang="en-US" dirty="0" smtClean="0"/>
              <a:t>혈연</a:t>
            </a:r>
            <a:endParaRPr kumimoji="1" lang="ko-KR" altLang="en-US" dirty="0"/>
          </a:p>
        </p:txBody>
      </p:sp>
      <p:cxnSp>
        <p:nvCxnSpPr>
          <p:cNvPr id="21" name="직선 연결선[R] 20"/>
          <p:cNvCxnSpPr>
            <a:stCxn id="6" idx="6"/>
            <a:endCxn id="7" idx="1"/>
          </p:cNvCxnSpPr>
          <p:nvPr/>
        </p:nvCxnSpPr>
        <p:spPr>
          <a:xfrm>
            <a:off x="2951760" y="2892107"/>
            <a:ext cx="3298619" cy="0"/>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846552" y="2522447"/>
            <a:ext cx="1107996" cy="369332"/>
          </a:xfrm>
          <a:prstGeom prst="rect">
            <a:avLst/>
          </a:prstGeom>
          <a:noFill/>
        </p:spPr>
        <p:txBody>
          <a:bodyPr wrap="none" rtlCol="0">
            <a:spAutoFit/>
          </a:bodyPr>
          <a:lstStyle/>
          <a:p>
            <a:r>
              <a:rPr kumimoji="1" lang="ko-KR" altLang="en-US" smtClean="0"/>
              <a:t>혈연아님</a:t>
            </a:r>
            <a:endParaRPr kumimoji="1" lang="ko-KR" altLang="en-US" dirty="0"/>
          </a:p>
        </p:txBody>
      </p:sp>
    </p:spTree>
    <p:extLst>
      <p:ext uri="{BB962C8B-B14F-4D97-AF65-F5344CB8AC3E}">
        <p14:creationId xmlns:p14="http://schemas.microsoft.com/office/powerpoint/2010/main" val="74455805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0"/>
            <a:ext cx="7760698" cy="6858000"/>
          </a:xfrm>
          <a:prstGeom prst="rect">
            <a:avLst/>
          </a:prstGeom>
        </p:spPr>
      </p:pic>
    </p:spTree>
    <p:extLst>
      <p:ext uri="{BB962C8B-B14F-4D97-AF65-F5344CB8AC3E}">
        <p14:creationId xmlns:p14="http://schemas.microsoft.com/office/powerpoint/2010/main" val="150375647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dirty="0" smtClean="0"/>
              <a:t>자산관리회사</a:t>
            </a:r>
            <a:endParaRPr kumimoji="1" lang="ko-KR" altLang="en-US" dirty="0"/>
          </a:p>
        </p:txBody>
      </p:sp>
      <p:sp>
        <p:nvSpPr>
          <p:cNvPr id="6" name="타원 5"/>
          <p:cNvSpPr/>
          <p:nvPr/>
        </p:nvSpPr>
        <p:spPr>
          <a:xfrm>
            <a:off x="1020535" y="2130076"/>
            <a:ext cx="2149433" cy="21731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smtClean="0"/>
              <a:t>A </a:t>
            </a:r>
            <a:r>
              <a:rPr kumimoji="1" lang="ko-KR" altLang="en-US" dirty="0" smtClean="0"/>
              <a:t>펀드</a:t>
            </a:r>
            <a:endParaRPr kumimoji="1" lang="ko-KR" altLang="en-US" dirty="0"/>
          </a:p>
        </p:txBody>
      </p:sp>
      <p:sp>
        <p:nvSpPr>
          <p:cNvPr id="8" name="눈물 방울 7"/>
          <p:cNvSpPr/>
          <p:nvPr/>
        </p:nvSpPr>
        <p:spPr>
          <a:xfrm>
            <a:off x="3517693" y="3863873"/>
            <a:ext cx="2274868" cy="2375065"/>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dirty="0" smtClean="0"/>
              <a:t> </a:t>
            </a:r>
            <a:r>
              <a:rPr kumimoji="1" lang="en-US" altLang="ko-KR" dirty="0" smtClean="0"/>
              <a:t>B</a:t>
            </a:r>
            <a:r>
              <a:rPr kumimoji="1" lang="ko-KR" altLang="en-US" dirty="0" smtClean="0"/>
              <a:t> 펀드</a:t>
            </a:r>
            <a:endParaRPr kumimoji="1" lang="ko-KR" altLang="en-US" dirty="0"/>
          </a:p>
        </p:txBody>
      </p:sp>
      <p:sp>
        <p:nvSpPr>
          <p:cNvPr id="9" name="직사각형 8"/>
          <p:cNvSpPr/>
          <p:nvPr/>
        </p:nvSpPr>
        <p:spPr>
          <a:xfrm>
            <a:off x="6211537" y="1690689"/>
            <a:ext cx="2196193" cy="2173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smtClean="0"/>
              <a:t>C </a:t>
            </a:r>
            <a:r>
              <a:rPr kumimoji="1" lang="ko-KR" altLang="en-US" dirty="0" smtClean="0"/>
              <a:t>펀드</a:t>
            </a:r>
            <a:endParaRPr kumimoji="1" lang="ko-KR" altLang="en-US" dirty="0"/>
          </a:p>
        </p:txBody>
      </p:sp>
    </p:spTree>
    <p:extLst>
      <p:ext uri="{BB962C8B-B14F-4D97-AF65-F5344CB8AC3E}">
        <p14:creationId xmlns:p14="http://schemas.microsoft.com/office/powerpoint/2010/main" val="60995361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dirty="0" smtClean="0"/>
              <a:t>주식보유현황</a:t>
            </a:r>
            <a:endParaRPr kumimoji="1" lang="ko-KR" altLang="en-US" dirty="0"/>
          </a:p>
        </p:txBody>
      </p:sp>
      <p:sp>
        <p:nvSpPr>
          <p:cNvPr id="6" name="타원 5"/>
          <p:cNvSpPr/>
          <p:nvPr/>
        </p:nvSpPr>
        <p:spPr>
          <a:xfrm>
            <a:off x="1199777" y="1690689"/>
            <a:ext cx="2209553" cy="21731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dirty="0" smtClean="0"/>
              <a:t>삼성전자 </a:t>
            </a:r>
            <a:r>
              <a:rPr kumimoji="1" lang="en-US" altLang="ko-KR" dirty="0" smtClean="0"/>
              <a:t>50%</a:t>
            </a:r>
          </a:p>
          <a:p>
            <a:pPr algn="ctr"/>
            <a:r>
              <a:rPr kumimoji="1" lang="ko-KR" altLang="en-US" dirty="0" smtClean="0"/>
              <a:t>포항제철 </a:t>
            </a:r>
            <a:r>
              <a:rPr kumimoji="1" lang="en-US" altLang="ko-KR" dirty="0" smtClean="0"/>
              <a:t>50%</a:t>
            </a:r>
            <a:endParaRPr kumimoji="1" lang="ko-KR" altLang="en-US" dirty="0"/>
          </a:p>
        </p:txBody>
      </p:sp>
      <p:sp>
        <p:nvSpPr>
          <p:cNvPr id="8" name="눈물 방울 7"/>
          <p:cNvSpPr/>
          <p:nvPr/>
        </p:nvSpPr>
        <p:spPr>
          <a:xfrm>
            <a:off x="3728785" y="4267633"/>
            <a:ext cx="2274868" cy="2375065"/>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dirty="0" smtClean="0"/>
              <a:t>삼성전자</a:t>
            </a:r>
            <a:r>
              <a:rPr kumimoji="1" lang="en-US" altLang="ko-KR" dirty="0" smtClean="0"/>
              <a:t> 50%</a:t>
            </a:r>
          </a:p>
          <a:p>
            <a:pPr algn="ctr"/>
            <a:r>
              <a:rPr kumimoji="1" lang="ko-KR" altLang="en-US" dirty="0" smtClean="0"/>
              <a:t>대한항공</a:t>
            </a:r>
            <a:r>
              <a:rPr kumimoji="1" lang="en-US" altLang="ko-KR" dirty="0" smtClean="0"/>
              <a:t>50%</a:t>
            </a:r>
            <a:endParaRPr kumimoji="1" lang="ko-KR" altLang="en-US" dirty="0"/>
          </a:p>
        </p:txBody>
      </p:sp>
      <p:sp>
        <p:nvSpPr>
          <p:cNvPr id="9" name="직사각형 8"/>
          <p:cNvSpPr/>
          <p:nvPr/>
        </p:nvSpPr>
        <p:spPr>
          <a:xfrm>
            <a:off x="6567797" y="1690689"/>
            <a:ext cx="2196193" cy="2173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dirty="0" smtClean="0"/>
              <a:t>현대자동차 </a:t>
            </a:r>
            <a:r>
              <a:rPr kumimoji="1" lang="en-US" altLang="ko-KR" dirty="0" smtClean="0"/>
              <a:t>50%</a:t>
            </a:r>
          </a:p>
          <a:p>
            <a:pPr algn="ctr"/>
            <a:r>
              <a:rPr kumimoji="1" lang="ko-KR" altLang="en-US" dirty="0" smtClean="0"/>
              <a:t>대한항공</a:t>
            </a:r>
            <a:r>
              <a:rPr kumimoji="1" lang="en-US" altLang="ko-KR" dirty="0" smtClean="0"/>
              <a:t> 50%</a:t>
            </a:r>
            <a:endParaRPr kumimoji="1" lang="ko-KR" altLang="en-US" dirty="0"/>
          </a:p>
        </p:txBody>
      </p:sp>
      <p:cxnSp>
        <p:nvCxnSpPr>
          <p:cNvPr id="7" name="구부러진 연결선[U] 6"/>
          <p:cNvCxnSpPr>
            <a:stCxn id="9" idx="2"/>
            <a:endCxn id="8" idx="0"/>
          </p:cNvCxnSpPr>
          <p:nvPr/>
        </p:nvCxnSpPr>
        <p:spPr>
          <a:xfrm rot="5400000">
            <a:off x="6039128" y="3828399"/>
            <a:ext cx="1591293" cy="1662241"/>
          </a:xfrm>
          <a:prstGeom prst="curvedConnector2">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구부러진 연결선[U] 11"/>
          <p:cNvCxnSpPr>
            <a:stCxn id="6" idx="4"/>
            <a:endCxn id="8" idx="4"/>
          </p:cNvCxnSpPr>
          <p:nvPr/>
        </p:nvCxnSpPr>
        <p:spPr>
          <a:xfrm rot="16200000" flipH="1">
            <a:off x="2221023" y="3947403"/>
            <a:ext cx="1591293" cy="1424231"/>
          </a:xfrm>
          <a:prstGeom prst="curvedConnector2">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727544" y="4671394"/>
            <a:ext cx="1107996" cy="646331"/>
          </a:xfrm>
          <a:prstGeom prst="rect">
            <a:avLst/>
          </a:prstGeom>
          <a:noFill/>
        </p:spPr>
        <p:txBody>
          <a:bodyPr wrap="none" rtlCol="0">
            <a:spAutoFit/>
          </a:bodyPr>
          <a:lstStyle/>
          <a:p>
            <a:pPr algn="ctr"/>
            <a:r>
              <a:rPr kumimoji="1" lang="ko-KR" altLang="en-US" dirty="0" smtClean="0"/>
              <a:t>양의</a:t>
            </a:r>
            <a:endParaRPr kumimoji="1" lang="en-US" altLang="ko-KR" dirty="0" smtClean="0"/>
          </a:p>
          <a:p>
            <a:pPr algn="ctr"/>
            <a:r>
              <a:rPr kumimoji="1" lang="ko-KR" altLang="en-US" dirty="0" smtClean="0"/>
              <a:t>상관관계</a:t>
            </a:r>
            <a:endParaRPr kumimoji="1" lang="ko-KR" altLang="en-US" dirty="0"/>
          </a:p>
        </p:txBody>
      </p:sp>
      <p:sp>
        <p:nvSpPr>
          <p:cNvPr id="14" name="TextBox 13"/>
          <p:cNvSpPr txBox="1"/>
          <p:nvPr/>
        </p:nvSpPr>
        <p:spPr>
          <a:xfrm>
            <a:off x="7106947" y="4659518"/>
            <a:ext cx="1107996" cy="646331"/>
          </a:xfrm>
          <a:prstGeom prst="rect">
            <a:avLst/>
          </a:prstGeom>
          <a:noFill/>
        </p:spPr>
        <p:txBody>
          <a:bodyPr wrap="none" rtlCol="0">
            <a:spAutoFit/>
          </a:bodyPr>
          <a:lstStyle/>
          <a:p>
            <a:pPr algn="ctr"/>
            <a:r>
              <a:rPr kumimoji="1" lang="ko-KR" altLang="en-US" dirty="0" smtClean="0"/>
              <a:t>양의</a:t>
            </a:r>
            <a:endParaRPr kumimoji="1" lang="en-US" altLang="ko-KR" dirty="0" smtClean="0"/>
          </a:p>
          <a:p>
            <a:pPr algn="ctr"/>
            <a:r>
              <a:rPr kumimoji="1" lang="ko-KR" altLang="en-US" dirty="0" smtClean="0"/>
              <a:t>상관관계</a:t>
            </a:r>
            <a:endParaRPr kumimoji="1" lang="ko-KR" altLang="en-US" dirty="0"/>
          </a:p>
        </p:txBody>
      </p:sp>
      <p:cxnSp>
        <p:nvCxnSpPr>
          <p:cNvPr id="16" name="직선 화살표 연결선 15"/>
          <p:cNvCxnSpPr>
            <a:stCxn id="6" idx="6"/>
            <a:endCxn id="9" idx="1"/>
          </p:cNvCxnSpPr>
          <p:nvPr/>
        </p:nvCxnSpPr>
        <p:spPr>
          <a:xfrm>
            <a:off x="3409330" y="2777281"/>
            <a:ext cx="3158467" cy="0"/>
          </a:xfrm>
          <a:prstGeom prst="straightConnector1">
            <a:avLst/>
          </a:prstGeom>
          <a:ln>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443226" y="2130950"/>
            <a:ext cx="1175657" cy="646331"/>
          </a:xfrm>
          <a:prstGeom prst="rect">
            <a:avLst/>
          </a:prstGeom>
          <a:noFill/>
        </p:spPr>
        <p:txBody>
          <a:bodyPr wrap="square" rtlCol="0">
            <a:spAutoFit/>
          </a:bodyPr>
          <a:lstStyle/>
          <a:p>
            <a:pPr algn="ctr"/>
            <a:r>
              <a:rPr kumimoji="1" lang="ko-KR" altLang="en-US" smtClean="0"/>
              <a:t>상관관계 없음</a:t>
            </a:r>
            <a:endParaRPr kumimoji="1" lang="ko-KR" altLang="en-US"/>
          </a:p>
        </p:txBody>
      </p:sp>
    </p:spTree>
    <p:extLst>
      <p:ext uri="{BB962C8B-B14F-4D97-AF65-F5344CB8AC3E}">
        <p14:creationId xmlns:p14="http://schemas.microsoft.com/office/powerpoint/2010/main" val="76355775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863" y="-86647"/>
            <a:ext cx="7933872" cy="10578496"/>
          </a:xfrm>
          <a:prstGeom prst="rect">
            <a:avLst/>
          </a:prstGeom>
        </p:spPr>
      </p:pic>
    </p:spTree>
    <p:extLst>
      <p:ext uri="{BB962C8B-B14F-4D97-AF65-F5344CB8AC3E}">
        <p14:creationId xmlns:p14="http://schemas.microsoft.com/office/powerpoint/2010/main" val="1776367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61111E-6 -4.81481E-6 L -0.00121 -0.53009 " pathEditMode="relative" rAng="0" ptsTypes="AA">
                                      <p:cBhvr>
                                        <p:cTn id="6" dur="2000" fill="hold"/>
                                        <p:tgtEl>
                                          <p:spTgt spid="4"/>
                                        </p:tgtEl>
                                        <p:attrNameLst>
                                          <p:attrName>ppt_x</p:attrName>
                                          <p:attrName>ppt_y</p:attrName>
                                        </p:attrNameLst>
                                      </p:cBhvr>
                                      <p:rCtr x="-69" y="-265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85900"/>
            <a:ext cx="9144000" cy="3875382"/>
          </a:xfrm>
          <a:prstGeom prst="rect">
            <a:avLst/>
          </a:prstGeom>
        </p:spPr>
      </p:pic>
    </p:spTree>
    <p:extLst>
      <p:ext uri="{BB962C8B-B14F-4D97-AF65-F5344CB8AC3E}">
        <p14:creationId xmlns:p14="http://schemas.microsoft.com/office/powerpoint/2010/main" val="139028962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내용 개체 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3336" y="1326861"/>
            <a:ext cx="5637328" cy="4351338"/>
          </a:xfrm>
        </p:spPr>
      </p:pic>
    </p:spTree>
    <p:extLst>
      <p:ext uri="{BB962C8B-B14F-4D97-AF65-F5344CB8AC3E}">
        <p14:creationId xmlns:p14="http://schemas.microsoft.com/office/powerpoint/2010/main" val="203814804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타원 5"/>
          <p:cNvSpPr/>
          <p:nvPr/>
        </p:nvSpPr>
        <p:spPr>
          <a:xfrm>
            <a:off x="986025" y="1251303"/>
            <a:ext cx="2209553" cy="21731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smtClean="0"/>
              <a:t>niacin</a:t>
            </a:r>
            <a:endParaRPr kumimoji="1" lang="ko-KR" altLang="en-US" dirty="0"/>
          </a:p>
        </p:txBody>
      </p:sp>
      <p:sp>
        <p:nvSpPr>
          <p:cNvPr id="8" name="눈물 방울 7"/>
          <p:cNvSpPr/>
          <p:nvPr/>
        </p:nvSpPr>
        <p:spPr>
          <a:xfrm>
            <a:off x="3515033" y="3828247"/>
            <a:ext cx="2274868" cy="2375065"/>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mtClean="0"/>
              <a:t>HDL </a:t>
            </a:r>
            <a:endParaRPr kumimoji="1" lang="ko-KR" altLang="en-US" dirty="0"/>
          </a:p>
        </p:txBody>
      </p:sp>
      <p:sp>
        <p:nvSpPr>
          <p:cNvPr id="9" name="직사각형 8"/>
          <p:cNvSpPr/>
          <p:nvPr/>
        </p:nvSpPr>
        <p:spPr>
          <a:xfrm>
            <a:off x="6354045" y="1251303"/>
            <a:ext cx="2196193" cy="2173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smtClean="0"/>
              <a:t>CV event </a:t>
            </a:r>
            <a:endParaRPr kumimoji="1" lang="ko-KR" altLang="en-US" dirty="0"/>
          </a:p>
        </p:txBody>
      </p:sp>
      <p:cxnSp>
        <p:nvCxnSpPr>
          <p:cNvPr id="7" name="구부러진 연결선[U] 6"/>
          <p:cNvCxnSpPr>
            <a:stCxn id="9" idx="2"/>
            <a:endCxn id="8" idx="0"/>
          </p:cNvCxnSpPr>
          <p:nvPr/>
        </p:nvCxnSpPr>
        <p:spPr>
          <a:xfrm rot="5400000">
            <a:off x="5825376" y="3389013"/>
            <a:ext cx="1591293" cy="1662241"/>
          </a:xfrm>
          <a:prstGeom prst="curvedConnector2">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구부러진 연결선[U] 11"/>
          <p:cNvCxnSpPr>
            <a:stCxn id="6" idx="4"/>
            <a:endCxn id="8" idx="4"/>
          </p:cNvCxnSpPr>
          <p:nvPr/>
        </p:nvCxnSpPr>
        <p:spPr>
          <a:xfrm rot="16200000" flipH="1">
            <a:off x="2007271" y="3508017"/>
            <a:ext cx="1591293" cy="1424231"/>
          </a:xfrm>
          <a:prstGeom prst="curvedConnector2">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513792" y="4232008"/>
            <a:ext cx="1107996" cy="646331"/>
          </a:xfrm>
          <a:prstGeom prst="rect">
            <a:avLst/>
          </a:prstGeom>
          <a:noFill/>
        </p:spPr>
        <p:txBody>
          <a:bodyPr wrap="none" rtlCol="0">
            <a:spAutoFit/>
          </a:bodyPr>
          <a:lstStyle/>
          <a:p>
            <a:pPr algn="ctr"/>
            <a:r>
              <a:rPr kumimoji="1" lang="ko-KR" altLang="en-US" dirty="0" smtClean="0"/>
              <a:t>양의</a:t>
            </a:r>
            <a:endParaRPr kumimoji="1" lang="en-US" altLang="ko-KR" dirty="0" smtClean="0"/>
          </a:p>
          <a:p>
            <a:pPr algn="ctr"/>
            <a:r>
              <a:rPr kumimoji="1" lang="ko-KR" altLang="en-US" dirty="0" smtClean="0"/>
              <a:t>상관관계</a:t>
            </a:r>
            <a:endParaRPr kumimoji="1" lang="ko-KR" altLang="en-US" dirty="0"/>
          </a:p>
        </p:txBody>
      </p:sp>
      <p:sp>
        <p:nvSpPr>
          <p:cNvPr id="14" name="TextBox 13"/>
          <p:cNvSpPr txBox="1"/>
          <p:nvPr/>
        </p:nvSpPr>
        <p:spPr>
          <a:xfrm>
            <a:off x="6893195" y="4220132"/>
            <a:ext cx="1107996" cy="646331"/>
          </a:xfrm>
          <a:prstGeom prst="rect">
            <a:avLst/>
          </a:prstGeom>
          <a:noFill/>
        </p:spPr>
        <p:txBody>
          <a:bodyPr wrap="none" rtlCol="0">
            <a:spAutoFit/>
          </a:bodyPr>
          <a:lstStyle/>
          <a:p>
            <a:pPr algn="ctr"/>
            <a:r>
              <a:rPr kumimoji="1" lang="ko-KR" altLang="en-US" dirty="0" smtClean="0"/>
              <a:t>양의</a:t>
            </a:r>
            <a:endParaRPr kumimoji="1" lang="en-US" altLang="ko-KR" dirty="0" smtClean="0"/>
          </a:p>
          <a:p>
            <a:pPr algn="ctr"/>
            <a:r>
              <a:rPr kumimoji="1" lang="ko-KR" altLang="en-US" dirty="0" smtClean="0"/>
              <a:t>상관관계</a:t>
            </a:r>
            <a:endParaRPr kumimoji="1" lang="ko-KR" altLang="en-US" dirty="0"/>
          </a:p>
        </p:txBody>
      </p:sp>
      <p:cxnSp>
        <p:nvCxnSpPr>
          <p:cNvPr id="16" name="직선 화살표 연결선 15"/>
          <p:cNvCxnSpPr>
            <a:stCxn id="6" idx="6"/>
            <a:endCxn id="9" idx="1"/>
          </p:cNvCxnSpPr>
          <p:nvPr/>
        </p:nvCxnSpPr>
        <p:spPr>
          <a:xfrm>
            <a:off x="3195578" y="2337895"/>
            <a:ext cx="3158467" cy="0"/>
          </a:xfrm>
          <a:prstGeom prst="straightConnector1">
            <a:avLst/>
          </a:prstGeom>
          <a:ln>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229474" y="1691564"/>
            <a:ext cx="1175657" cy="646331"/>
          </a:xfrm>
          <a:prstGeom prst="rect">
            <a:avLst/>
          </a:prstGeom>
          <a:noFill/>
        </p:spPr>
        <p:txBody>
          <a:bodyPr wrap="square" rtlCol="0">
            <a:spAutoFit/>
          </a:bodyPr>
          <a:lstStyle/>
          <a:p>
            <a:pPr algn="ctr"/>
            <a:r>
              <a:rPr kumimoji="1" lang="ko-KR" altLang="en-US" smtClean="0"/>
              <a:t>상관관계 없음</a:t>
            </a:r>
            <a:endParaRPr kumimoji="1" lang="ko-KR" altLang="en-US"/>
          </a:p>
        </p:txBody>
      </p:sp>
      <p:cxnSp>
        <p:nvCxnSpPr>
          <p:cNvPr id="5" name="직선 화살표 연결선 4"/>
          <p:cNvCxnSpPr/>
          <p:nvPr/>
        </p:nvCxnSpPr>
        <p:spPr>
          <a:xfrm flipV="1">
            <a:off x="4987640" y="4860962"/>
            <a:ext cx="0" cy="30963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p:nvPr/>
        </p:nvCxnSpPr>
        <p:spPr>
          <a:xfrm>
            <a:off x="8001191" y="2183516"/>
            <a:ext cx="0" cy="30875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234083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978" y="0"/>
            <a:ext cx="6945745" cy="9410091"/>
          </a:xfrm>
          <a:prstGeom prst="rect">
            <a:avLst/>
          </a:prstGeom>
        </p:spPr>
      </p:pic>
    </p:spTree>
    <p:extLst>
      <p:ext uri="{BB962C8B-B14F-4D97-AF65-F5344CB8AC3E}">
        <p14:creationId xmlns:p14="http://schemas.microsoft.com/office/powerpoint/2010/main" val="58244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61111E-6 -1.11111E-6 L -0.00069 -0.3588 " pathEditMode="relative" rAng="0" ptsTypes="AA">
                                      <p:cBhvr>
                                        <p:cTn id="6" dur="2000" fill="hold"/>
                                        <p:tgtEl>
                                          <p:spTgt spid="4"/>
                                        </p:tgtEl>
                                        <p:attrNameLst>
                                          <p:attrName>ppt_x</p:attrName>
                                          <p:attrName>ppt_y</p:attrName>
                                        </p:attrNameLst>
                                      </p:cBhvr>
                                      <p:rCtr x="-35" y="-179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8774" y="894444"/>
            <a:ext cx="7433953" cy="5170622"/>
          </a:xfrm>
          <a:prstGeom prst="rect">
            <a:avLst/>
          </a:prstGeom>
        </p:spPr>
      </p:pic>
    </p:spTree>
    <p:extLst>
      <p:ext uri="{BB962C8B-B14F-4D97-AF65-F5344CB8AC3E}">
        <p14:creationId xmlns:p14="http://schemas.microsoft.com/office/powerpoint/2010/main" val="130346594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타원 5"/>
          <p:cNvSpPr/>
          <p:nvPr/>
        </p:nvSpPr>
        <p:spPr>
          <a:xfrm>
            <a:off x="986025" y="1251303"/>
            <a:ext cx="2209553" cy="21731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smtClean="0"/>
              <a:t>HRT</a:t>
            </a:r>
            <a:endParaRPr kumimoji="1" lang="ko-KR" altLang="en-US" dirty="0"/>
          </a:p>
        </p:txBody>
      </p:sp>
      <p:sp>
        <p:nvSpPr>
          <p:cNvPr id="8" name="눈물 방울 7"/>
          <p:cNvSpPr/>
          <p:nvPr/>
        </p:nvSpPr>
        <p:spPr>
          <a:xfrm>
            <a:off x="3515033" y="3828247"/>
            <a:ext cx="2274868" cy="2375065"/>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smtClean="0"/>
              <a:t>estrogen</a:t>
            </a:r>
            <a:endParaRPr kumimoji="1" lang="ko-KR" altLang="en-US" dirty="0"/>
          </a:p>
        </p:txBody>
      </p:sp>
      <p:sp>
        <p:nvSpPr>
          <p:cNvPr id="9" name="직사각형 8"/>
          <p:cNvSpPr/>
          <p:nvPr/>
        </p:nvSpPr>
        <p:spPr>
          <a:xfrm>
            <a:off x="6354045" y="1251303"/>
            <a:ext cx="2196193" cy="2173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smtClean="0"/>
              <a:t>CV event </a:t>
            </a:r>
            <a:endParaRPr kumimoji="1" lang="ko-KR" altLang="en-US" dirty="0"/>
          </a:p>
        </p:txBody>
      </p:sp>
      <p:cxnSp>
        <p:nvCxnSpPr>
          <p:cNvPr id="7" name="구부러진 연결선[U] 6"/>
          <p:cNvCxnSpPr>
            <a:stCxn id="9" idx="2"/>
            <a:endCxn id="8" idx="0"/>
          </p:cNvCxnSpPr>
          <p:nvPr/>
        </p:nvCxnSpPr>
        <p:spPr>
          <a:xfrm rot="5400000">
            <a:off x="5825376" y="3389013"/>
            <a:ext cx="1591293" cy="1662241"/>
          </a:xfrm>
          <a:prstGeom prst="curvedConnector2">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구부러진 연결선[U] 11"/>
          <p:cNvCxnSpPr>
            <a:stCxn id="6" idx="4"/>
            <a:endCxn id="8" idx="4"/>
          </p:cNvCxnSpPr>
          <p:nvPr/>
        </p:nvCxnSpPr>
        <p:spPr>
          <a:xfrm rot="16200000" flipH="1">
            <a:off x="2007271" y="3508017"/>
            <a:ext cx="1591293" cy="1424231"/>
          </a:xfrm>
          <a:prstGeom prst="curvedConnector2">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513792" y="4232008"/>
            <a:ext cx="1107996" cy="646331"/>
          </a:xfrm>
          <a:prstGeom prst="rect">
            <a:avLst/>
          </a:prstGeom>
          <a:noFill/>
        </p:spPr>
        <p:txBody>
          <a:bodyPr wrap="none" rtlCol="0">
            <a:spAutoFit/>
          </a:bodyPr>
          <a:lstStyle/>
          <a:p>
            <a:pPr algn="ctr"/>
            <a:r>
              <a:rPr kumimoji="1" lang="ko-KR" altLang="en-US" dirty="0" smtClean="0"/>
              <a:t>양의</a:t>
            </a:r>
            <a:endParaRPr kumimoji="1" lang="en-US" altLang="ko-KR" dirty="0" smtClean="0"/>
          </a:p>
          <a:p>
            <a:pPr algn="ctr"/>
            <a:r>
              <a:rPr kumimoji="1" lang="ko-KR" altLang="en-US" dirty="0" smtClean="0"/>
              <a:t>상관관계</a:t>
            </a:r>
            <a:endParaRPr kumimoji="1" lang="ko-KR" altLang="en-US" dirty="0"/>
          </a:p>
        </p:txBody>
      </p:sp>
      <p:sp>
        <p:nvSpPr>
          <p:cNvPr id="14" name="TextBox 13"/>
          <p:cNvSpPr txBox="1"/>
          <p:nvPr/>
        </p:nvSpPr>
        <p:spPr>
          <a:xfrm>
            <a:off x="6893195" y="4220132"/>
            <a:ext cx="1107996" cy="646331"/>
          </a:xfrm>
          <a:prstGeom prst="rect">
            <a:avLst/>
          </a:prstGeom>
          <a:noFill/>
        </p:spPr>
        <p:txBody>
          <a:bodyPr wrap="none" rtlCol="0">
            <a:spAutoFit/>
          </a:bodyPr>
          <a:lstStyle/>
          <a:p>
            <a:pPr algn="ctr"/>
            <a:r>
              <a:rPr kumimoji="1" lang="ko-KR" altLang="en-US" dirty="0" smtClean="0"/>
              <a:t>양의</a:t>
            </a:r>
            <a:endParaRPr kumimoji="1" lang="en-US" altLang="ko-KR" dirty="0" smtClean="0"/>
          </a:p>
          <a:p>
            <a:pPr algn="ctr"/>
            <a:r>
              <a:rPr kumimoji="1" lang="ko-KR" altLang="en-US" dirty="0" smtClean="0"/>
              <a:t>상관관계</a:t>
            </a:r>
            <a:endParaRPr kumimoji="1" lang="ko-KR" altLang="en-US" dirty="0"/>
          </a:p>
        </p:txBody>
      </p:sp>
      <p:cxnSp>
        <p:nvCxnSpPr>
          <p:cNvPr id="16" name="직선 화살표 연결선 15"/>
          <p:cNvCxnSpPr>
            <a:stCxn id="6" idx="6"/>
            <a:endCxn id="9" idx="1"/>
          </p:cNvCxnSpPr>
          <p:nvPr/>
        </p:nvCxnSpPr>
        <p:spPr>
          <a:xfrm>
            <a:off x="3195578" y="2337895"/>
            <a:ext cx="3158467" cy="0"/>
          </a:xfrm>
          <a:prstGeom prst="straightConnector1">
            <a:avLst/>
          </a:prstGeom>
          <a:ln>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229474" y="1691564"/>
            <a:ext cx="1175657" cy="646331"/>
          </a:xfrm>
          <a:prstGeom prst="rect">
            <a:avLst/>
          </a:prstGeom>
          <a:noFill/>
        </p:spPr>
        <p:txBody>
          <a:bodyPr wrap="square" rtlCol="0">
            <a:spAutoFit/>
          </a:bodyPr>
          <a:lstStyle/>
          <a:p>
            <a:pPr algn="ctr"/>
            <a:r>
              <a:rPr kumimoji="1" lang="ko-KR" altLang="en-US" smtClean="0"/>
              <a:t>상관관계 없음</a:t>
            </a:r>
            <a:endParaRPr kumimoji="1" lang="ko-KR" altLang="en-US"/>
          </a:p>
        </p:txBody>
      </p:sp>
      <p:cxnSp>
        <p:nvCxnSpPr>
          <p:cNvPr id="5" name="직선 화살표 연결선 4"/>
          <p:cNvCxnSpPr/>
          <p:nvPr/>
        </p:nvCxnSpPr>
        <p:spPr>
          <a:xfrm flipV="1">
            <a:off x="5177645" y="4860962"/>
            <a:ext cx="0" cy="30963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p:nvPr/>
        </p:nvCxnSpPr>
        <p:spPr>
          <a:xfrm>
            <a:off x="8001191" y="2183516"/>
            <a:ext cx="0" cy="30875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08347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6900"/>
            <a:ext cx="9144000" cy="5650630"/>
          </a:xfrm>
          <a:prstGeom prst="rect">
            <a:avLst/>
          </a:prstGeom>
        </p:spPr>
      </p:pic>
    </p:spTree>
    <p:extLst>
      <p:ext uri="{BB962C8B-B14F-4D97-AF65-F5344CB8AC3E}">
        <p14:creationId xmlns:p14="http://schemas.microsoft.com/office/powerpoint/2010/main" val="4345035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1" y="381961"/>
            <a:ext cx="8493120" cy="41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9pPr>
          </a:lstStyle>
          <a:p>
            <a:pPr algn="ctr"/>
            <a:r>
              <a:rPr lang="en-GB" altLang="ko-KR" sz="1451" b="1">
                <a:latin typeface="Arial" charset="0"/>
              </a:rPr>
              <a:t>Relationship between usual maternal intakes of energy and breakfast cereal prior to pregnancy, split at approximate tertiles, and the proportion of male infants (+s.e.m.).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0640" y="6334921"/>
            <a:ext cx="812160" cy="3715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040" y="1273321"/>
            <a:ext cx="7804800" cy="430416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671041" y="5972041"/>
            <a:ext cx="3918240" cy="2318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ko-KR" sz="1089" b="1">
                <a:latin typeface="Arial" charset="0"/>
              </a:rPr>
              <a:t>Fiona Mathews et al. Proc. R. Soc. B 2008;275:1661-1668</a:t>
            </a:r>
          </a:p>
        </p:txBody>
      </p:sp>
      <p:sp>
        <p:nvSpPr>
          <p:cNvPr id="3077" name="Text Box 5"/>
          <p:cNvSpPr txBox="1">
            <a:spLocks noChangeArrowheads="1"/>
          </p:cNvSpPr>
          <p:nvPr/>
        </p:nvSpPr>
        <p:spPr bwMode="auto">
          <a:xfrm>
            <a:off x="97920" y="6450121"/>
            <a:ext cx="4930560" cy="347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9pPr>
          </a:lstStyle>
          <a:p>
            <a:r>
              <a:rPr lang="en-GB" altLang="ko-KR" sz="907">
                <a:latin typeface="Arial" charset="0"/>
              </a:rPr>
              <a:t>© 2008 The Royal Society</a:t>
            </a:r>
          </a:p>
        </p:txBody>
      </p:sp>
    </p:spTree>
    <p:extLst>
      <p:ext uri="{BB962C8B-B14F-4D97-AF65-F5344CB8AC3E}">
        <p14:creationId xmlns:p14="http://schemas.microsoft.com/office/powerpoint/2010/main" val="151757488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762</TotalTime>
  <Words>1565</Words>
  <Application>Microsoft Macintosh PowerPoint</Application>
  <PresentationFormat>화면 슬라이드 쇼(4:3)</PresentationFormat>
  <Paragraphs>593</Paragraphs>
  <Slides>74</Slides>
  <Notes>3</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74</vt:i4>
      </vt:variant>
    </vt:vector>
  </HeadingPairs>
  <TitlesOfParts>
    <vt:vector size="82" baseType="lpstr">
      <vt:lpstr>맑은 고딕</vt:lpstr>
      <vt:lpstr>Calibri</vt:lpstr>
      <vt:lpstr>Calibri Light</vt:lpstr>
      <vt:lpstr>Cambria Math</vt:lpstr>
      <vt:lpstr>msgothic</vt:lpstr>
      <vt:lpstr>Wingdings</vt:lpstr>
      <vt:lpstr>Arial</vt:lpstr>
      <vt:lpstr>Office 테마</vt:lpstr>
      <vt:lpstr>틀리지 않는 법 How Not to Be Wrong</vt:lpstr>
      <vt:lpstr>참고문헌</vt:lpstr>
      <vt:lpstr>내용</vt:lpstr>
      <vt:lpstr>아들을 낳으려면 시리얼을 먹어라?</vt:lpstr>
      <vt:lpstr>PowerPoint 프레젠테이션</vt:lpstr>
      <vt:lpstr>PowerPoint 프레젠테이션</vt:lpstr>
      <vt:lpstr>PowerPoint 프레젠테이션</vt:lpstr>
      <vt:lpstr>PowerPoint 프레젠테이션</vt:lpstr>
      <vt:lpstr>PowerPoint 프레젠테이션</vt:lpstr>
      <vt:lpstr>Type I and Type II Error</vt:lpstr>
      <vt:lpstr>다중검정(multiplicity)의 문제</vt:lpstr>
      <vt:lpstr>사라진 총알구멍</vt:lpstr>
      <vt:lpstr>2차 세계대전, 교전 후 미군기</vt:lpstr>
      <vt:lpstr>아브라함 발드</vt:lpstr>
      <vt:lpstr>생존편향</vt:lpstr>
      <vt:lpstr>Intention to treat analysis</vt:lpstr>
      <vt:lpstr>PowerPoint 프레젠테이션</vt:lpstr>
      <vt:lpstr>PowerPoint 프레젠테이션</vt:lpstr>
      <vt:lpstr>Analysis of Data</vt:lpstr>
      <vt:lpstr>Intention to Treat Analysis</vt:lpstr>
      <vt:lpstr>Per Protocol Analysis</vt:lpstr>
      <vt:lpstr>As Treated Analysis</vt:lpstr>
      <vt:lpstr>PowerPoint 프레젠테이션</vt:lpstr>
      <vt:lpstr>Subset의 함정                      Simpson’s paradox  </vt:lpstr>
      <vt:lpstr>PowerPoint 프레젠테이션</vt:lpstr>
      <vt:lpstr>Success Rates of Two Treatments</vt:lpstr>
      <vt:lpstr>Success Rates of Two Treatments</vt:lpstr>
      <vt:lpstr>Batting average</vt:lpstr>
      <vt:lpstr>PowerPoint 프레젠테이션</vt:lpstr>
      <vt:lpstr>신생아 사망률</vt:lpstr>
      <vt:lpstr>신생아 사망률</vt:lpstr>
      <vt:lpstr>PowerPoint 프레젠테이션</vt:lpstr>
      <vt:lpstr>PowerPoint 프레젠테이션</vt:lpstr>
      <vt:lpstr>In Wikipedia</vt:lpstr>
      <vt:lpstr>소득수준에 따른 평균 소득</vt:lpstr>
      <vt:lpstr>불경기로 연봉 20%씩 감소</vt:lpstr>
      <vt:lpstr>불경기로 인한 연봉의 변화</vt:lpstr>
      <vt:lpstr>불경기로 인한 연봉의 변화</vt:lpstr>
      <vt:lpstr>통계적 유의성 = 중요성 ?</vt:lpstr>
      <vt:lpstr>PowerPoint 프레젠테이션</vt:lpstr>
      <vt:lpstr>1995 “Pill Scare”</vt:lpstr>
      <vt:lpstr>근거</vt:lpstr>
      <vt:lpstr>경과 </vt:lpstr>
      <vt:lpstr>결과</vt:lpstr>
      <vt:lpstr>결과 2</vt:lpstr>
      <vt:lpstr>영아사망률 비교 </vt:lpstr>
      <vt:lpstr>10만명당 사망</vt:lpstr>
      <vt:lpstr>10만명당 사망</vt:lpstr>
      <vt:lpstr>통계적 유의성 = 중요성? </vt:lpstr>
      <vt:lpstr>생체인증은 안전할까?     -  지문, DNA,…</vt:lpstr>
      <vt:lpstr>생일이 같은 확률은?</vt:lpstr>
      <vt:lpstr>PowerPoint 프레젠테이션</vt:lpstr>
      <vt:lpstr>PowerPoint 프레젠테이션</vt:lpstr>
      <vt:lpstr>일치하는 사람이 생길 경우</vt:lpstr>
      <vt:lpstr>지문인식</vt:lpstr>
      <vt:lpstr>10000명의 생체자료</vt:lpstr>
      <vt:lpstr>한쌍의 사람 </vt:lpstr>
      <vt:lpstr>n명의 사람이 있을 때</vt:lpstr>
      <vt:lpstr>생체인식 정밀도 </vt:lpstr>
      <vt:lpstr>DNA 감정</vt:lpstr>
      <vt:lpstr>PowerPoint 프레젠테이션</vt:lpstr>
      <vt:lpstr>상관관계는 추이적이 아니다.</vt:lpstr>
      <vt:lpstr>추이적인 관계</vt:lpstr>
      <vt:lpstr>상관관계의 추이성?</vt:lpstr>
      <vt:lpstr>상관관계는 혈연과 비슷하다</vt:lpstr>
      <vt:lpstr>PowerPoint 프레젠테이션</vt:lpstr>
      <vt:lpstr>자산관리회사</vt:lpstr>
      <vt:lpstr>주식보유현황</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틀리지 않는 법 How Not to Be Wrong</dc:title>
  <dc:creator>MoonKeon-Woong</dc:creator>
  <cp:lastModifiedBy>MoonKeon-Woong</cp:lastModifiedBy>
  <cp:revision>57</cp:revision>
  <dcterms:created xsi:type="dcterms:W3CDTF">2016-11-19T11:40:17Z</dcterms:created>
  <dcterms:modified xsi:type="dcterms:W3CDTF">2017-08-23T13:25:03Z</dcterms:modified>
</cp:coreProperties>
</file>